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797675" cy="9928225"/>
  <p:defaultTextStyle>
    <a:defPPr>
      <a:defRPr lang="es-E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22" autoAdjust="0"/>
  </p:normalViewPr>
  <p:slideViewPr>
    <p:cSldViewPr showGuides="1">
      <p:cViewPr>
        <p:scale>
          <a:sx n="30" d="100"/>
          <a:sy n="30" d="100"/>
        </p:scale>
        <p:origin x="-714" y="636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 descr="Plantilla poster CACS 2018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5" y="-71708"/>
            <a:ext cx="32401831" cy="43123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828-F8CF-4794-ABE9-28548093A5FB}" type="datetimeFigureOut">
              <a:rPr lang="es-ES" smtClean="0"/>
              <a:pPr/>
              <a:t>12/06/2018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2273" y="4104756"/>
            <a:ext cx="315395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/>
              <a:t>EFECTO DE LA MEZCLA DE CULTIVOS DE COBERTURA SOBRE LAS </a:t>
            </a:r>
            <a:r>
              <a:rPr lang="es-ES" sz="8000" b="1" dirty="0" smtClean="0"/>
              <a:t>EMISIONES DE </a:t>
            </a:r>
            <a:r>
              <a:rPr lang="es-ES" sz="8000" b="1" dirty="0"/>
              <a:t>N</a:t>
            </a:r>
            <a:r>
              <a:rPr lang="es-ES" sz="8000" b="1" baseline="-25000" dirty="0"/>
              <a:t>2</a:t>
            </a:r>
            <a:r>
              <a:rPr lang="es-ES" sz="8000" b="1" dirty="0"/>
              <a:t>O EN SISTEMAS </a:t>
            </a:r>
            <a:r>
              <a:rPr lang="es-ES" sz="8000" b="1" dirty="0" smtClean="0"/>
              <a:t>AGRÍCOLAS</a:t>
            </a:r>
            <a:endParaRPr lang="es-ES" sz="8000" b="1" dirty="0"/>
          </a:p>
          <a:p>
            <a:pPr algn="ctr"/>
            <a:r>
              <a:rPr lang="es-ES" sz="4800" b="1" dirty="0" err="1"/>
              <a:t>Azich</a:t>
            </a:r>
            <a:r>
              <a:rPr lang="es-ES" sz="4800" b="1" dirty="0"/>
              <a:t>, Pablo E.</a:t>
            </a:r>
            <a:r>
              <a:rPr lang="es-ES" sz="4800" b="1" baseline="30000" dirty="0"/>
              <a:t>1</a:t>
            </a:r>
            <a:r>
              <a:rPr lang="es-ES" sz="4800" b="1" dirty="0"/>
              <a:t>; Restovich, Silvina B.</a:t>
            </a:r>
            <a:r>
              <a:rPr lang="es-ES" sz="4800" b="1" baseline="30000" dirty="0"/>
              <a:t>2</a:t>
            </a:r>
            <a:r>
              <a:rPr lang="es-ES" sz="4800" b="1" dirty="0"/>
              <a:t>*; Vangeli, Sebastian</a:t>
            </a:r>
            <a:r>
              <a:rPr lang="es-ES" sz="4800" b="1" baseline="30000" dirty="0"/>
              <a:t>3,4</a:t>
            </a:r>
            <a:r>
              <a:rPr lang="es-ES" sz="4800" b="1" dirty="0"/>
              <a:t>; Posse, Gabriela</a:t>
            </a:r>
            <a:r>
              <a:rPr lang="es-ES" sz="4800" b="1" baseline="30000" dirty="0"/>
              <a:t>3</a:t>
            </a:r>
            <a:r>
              <a:rPr lang="es-ES" sz="4800" b="1" dirty="0"/>
              <a:t>; Camarasa, Jonatan N.</a:t>
            </a:r>
            <a:r>
              <a:rPr lang="es-ES" sz="4800" b="1" baseline="30000" dirty="0"/>
              <a:t>1,2</a:t>
            </a:r>
            <a:r>
              <a:rPr lang="es-ES" sz="4800" b="1" dirty="0"/>
              <a:t> y Dalpiaz, María </a:t>
            </a:r>
            <a:r>
              <a:rPr lang="es-ES" sz="4800" b="1" dirty="0" smtClean="0"/>
              <a:t>J.</a:t>
            </a:r>
            <a:r>
              <a:rPr lang="es-ES" sz="4800" b="1" baseline="30000" dirty="0" smtClean="0"/>
              <a:t>2</a:t>
            </a:r>
          </a:p>
          <a:p>
            <a:pPr algn="just"/>
            <a:r>
              <a:rPr lang="es-ES" sz="3600" baseline="30000" dirty="0" smtClean="0"/>
              <a:t>1</a:t>
            </a:r>
            <a:r>
              <a:rPr lang="es-ES" sz="3600" dirty="0" smtClean="0"/>
              <a:t>Facultad </a:t>
            </a:r>
            <a:r>
              <a:rPr lang="es-ES" sz="3600" dirty="0"/>
              <a:t>de Ciencias Agrarias, Universidad Nacional de Buenos Aires Norte; </a:t>
            </a:r>
            <a:r>
              <a:rPr lang="es-ES" sz="3600" baseline="30000" dirty="0"/>
              <a:t>2</a:t>
            </a:r>
            <a:r>
              <a:rPr lang="es-ES" sz="3600" dirty="0"/>
              <a:t>Estación Experimental Agropecuaria Pergamino, INTA (Instituto Nacional de Tecnología Agropecuaria). Ruta 32 km 4.5, 2700 Pergamino, Buenos Aires, Argentina.</a:t>
            </a:r>
            <a:r>
              <a:rPr lang="es-ES" sz="3600" baseline="30000" dirty="0"/>
              <a:t>3</a:t>
            </a:r>
            <a:r>
              <a:rPr lang="es-ES" sz="3600" dirty="0"/>
              <a:t>INTA, Instituto de Clima y Agua. CIRN, CNIA, INTA Castelar; </a:t>
            </a:r>
            <a:r>
              <a:rPr lang="es-ES" sz="3600" baseline="30000" dirty="0" smtClean="0"/>
              <a:t>4</a:t>
            </a:r>
            <a:r>
              <a:rPr lang="es-ES" sz="3600" dirty="0" smtClean="0"/>
              <a:t>Universidad </a:t>
            </a:r>
            <a:r>
              <a:rPr lang="es-ES" sz="3600" dirty="0"/>
              <a:t>de Buenos Aires, Facultad de Agronomía, Cátedra de Manejo y Conservación de Suelos. *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restovich.silvina@inta.gob.ar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432273" y="15338004"/>
            <a:ext cx="31539504" cy="842493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321175" eaLnBrk="1" hangingPunct="1">
              <a:defRPr/>
            </a:pP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432273" y="24194988"/>
            <a:ext cx="31539504" cy="1670585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321175" eaLnBrk="1" hangingPunct="1">
              <a:defRPr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32273" y="9649372"/>
            <a:ext cx="31539504" cy="50167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4000" b="1" dirty="0">
                <a:latin typeface="Calibri" panose="020F0502020204030204" pitchFamily="34" charset="0"/>
              </a:rPr>
              <a:t>INTRODUCCIÓN</a:t>
            </a:r>
          </a:p>
          <a:p>
            <a:pPr algn="just">
              <a:defRPr/>
            </a:pPr>
            <a:r>
              <a:rPr lang="es-ES" sz="4000" dirty="0">
                <a:latin typeface="Calibri" panose="020F0502020204030204" pitchFamily="34" charset="0"/>
              </a:rPr>
              <a:t>A nivel mundial, los sistemas agrícolas se enfrentan a muchos desafíos. Uno de ellos es aumentar la producción de alimentos reduciendo los efectos nocivos sobre el medio ambiente mitigando el cambio climático a través de prácticas sustentables. Entre las opciones disponibles, el uso de mezclas de leguminosas y gramíneas como cultivo de cobertura (CC) permite reducir el uso de fertilizantes nitrogenados sintéticos, la lixiviación de nitratos y reciclar nutrientes. Sin embargo, el efecto de este manejo sobre las emisiones de óxido nitroso (N</a:t>
            </a:r>
            <a:r>
              <a:rPr lang="es-ES" sz="4000" baseline="-25000" dirty="0">
                <a:latin typeface="Calibri" panose="020F0502020204030204" pitchFamily="34" charset="0"/>
              </a:rPr>
              <a:t>2</a:t>
            </a:r>
            <a:r>
              <a:rPr lang="es-ES" sz="4000" dirty="0">
                <a:latin typeface="Calibri" panose="020F0502020204030204" pitchFamily="34" charset="0"/>
              </a:rPr>
              <a:t>O) sigue siendo </a:t>
            </a:r>
            <a:r>
              <a:rPr lang="es-ES" sz="4000" dirty="0" smtClean="0">
                <a:latin typeface="Calibri" panose="020F0502020204030204" pitchFamily="34" charset="0"/>
              </a:rPr>
              <a:t>incierto.</a:t>
            </a:r>
          </a:p>
          <a:p>
            <a:pPr algn="just">
              <a:defRPr/>
            </a:pPr>
            <a:endParaRPr lang="es-ES" sz="40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s-ES" sz="4000" dirty="0" smtClean="0">
                <a:latin typeface="Calibri" panose="020F0502020204030204" pitchFamily="34" charset="0"/>
              </a:rPr>
              <a:t>El </a:t>
            </a:r>
            <a:r>
              <a:rPr lang="es-ES" sz="4000" b="1" dirty="0">
                <a:latin typeface="Calibri" panose="020F0502020204030204" pitchFamily="34" charset="0"/>
              </a:rPr>
              <a:t>objetivo</a:t>
            </a:r>
            <a:r>
              <a:rPr lang="es-ES" sz="4000" dirty="0">
                <a:latin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</a:rPr>
              <a:t>de este </a:t>
            </a:r>
            <a:r>
              <a:rPr lang="es-ES" sz="4000" dirty="0">
                <a:latin typeface="Calibri" panose="020F0502020204030204" pitchFamily="34" charset="0"/>
              </a:rPr>
              <a:t>trabajo </a:t>
            </a:r>
            <a:r>
              <a:rPr lang="es-ES" sz="4000" dirty="0" smtClean="0">
                <a:latin typeface="Calibri" panose="020F0502020204030204" pitchFamily="34" charset="0"/>
              </a:rPr>
              <a:t>fue evaluar </a:t>
            </a:r>
            <a:r>
              <a:rPr lang="es-ES" sz="4000" dirty="0">
                <a:latin typeface="Calibri" panose="020F0502020204030204" pitchFamily="34" charset="0"/>
              </a:rPr>
              <a:t>el impacto de la utilización de una leguminosa como CC combinada con una gramínea como antecesoras de maíz bajo siembra directa sobre las emisiones de </a:t>
            </a:r>
            <a:r>
              <a:rPr lang="es-ES" sz="4000" dirty="0" smtClean="0">
                <a:latin typeface="Calibri" panose="020F0502020204030204" pitchFamily="34" charset="0"/>
              </a:rPr>
              <a:t>N</a:t>
            </a:r>
            <a:r>
              <a:rPr lang="es-ES" sz="4000" baseline="-25000" dirty="0" smtClean="0">
                <a:latin typeface="Calibri" panose="020F0502020204030204" pitchFamily="34" charset="0"/>
              </a:rPr>
              <a:t>2</a:t>
            </a:r>
            <a:r>
              <a:rPr lang="es-ES" sz="4000" dirty="0" smtClean="0">
                <a:latin typeface="Calibri" panose="020F0502020204030204" pitchFamily="34" charset="0"/>
              </a:rPr>
              <a:t>O y evaluar su relación con algunas variables ambientales. </a:t>
            </a:r>
            <a:endParaRPr lang="es-ES" sz="4000" dirty="0">
              <a:latin typeface="Calibri" panose="020F0502020204030204" pitchFamily="34" charset="0"/>
            </a:endParaRP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576290" y="37370705"/>
            <a:ext cx="15277698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1716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>
                <a:latin typeface="Calibri" pitchFamily="34" charset="0"/>
              </a:rPr>
              <a:t>CONCLUSIÓN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latin typeface="Calibri" pitchFamily="34" charset="0"/>
              </a:rPr>
              <a:t>La mezclas </a:t>
            </a:r>
            <a:r>
              <a:rPr lang="es-ES" altLang="es-ES" sz="4000" dirty="0">
                <a:latin typeface="Calibri" pitchFamily="34" charset="0"/>
              </a:rPr>
              <a:t>de leguminosas y gramíneas como </a:t>
            </a:r>
            <a:r>
              <a:rPr lang="es-ES" altLang="es-ES" sz="4000" dirty="0" smtClean="0">
                <a:latin typeface="Calibri" pitchFamily="34" charset="0"/>
              </a:rPr>
              <a:t>cobertura aumentan las emisiones </a:t>
            </a:r>
            <a:r>
              <a:rPr lang="es-ES" altLang="es-ES" sz="4000" dirty="0">
                <a:latin typeface="Calibri" pitchFamily="34" charset="0"/>
              </a:rPr>
              <a:t>de </a:t>
            </a:r>
            <a:r>
              <a:rPr lang="es-ES" altLang="es-ES" sz="4000" dirty="0" smtClean="0">
                <a:latin typeface="Calibri" pitchFamily="34" charset="0"/>
              </a:rPr>
              <a:t>N</a:t>
            </a:r>
            <a:r>
              <a:rPr lang="es-ES" altLang="es-ES" sz="4000" baseline="-25000" dirty="0" smtClean="0">
                <a:latin typeface="Calibri" pitchFamily="34" charset="0"/>
              </a:rPr>
              <a:t>2</a:t>
            </a:r>
            <a:r>
              <a:rPr lang="es-ES" altLang="es-ES" sz="4000" dirty="0" smtClean="0">
                <a:latin typeface="Calibri" pitchFamily="34" charset="0"/>
              </a:rPr>
              <a:t>O. Sin embargo, su adopción </a:t>
            </a:r>
            <a:r>
              <a:rPr lang="es-ES" altLang="es-ES" sz="4000" dirty="0">
                <a:latin typeface="Calibri" pitchFamily="34" charset="0"/>
              </a:rPr>
              <a:t>puede considerarse en función de otros beneficios como el aumento de las reservas de materia orgánica del suelo mitigando el cambio climático.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4281" y="16238181"/>
            <a:ext cx="15349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smtClean="0"/>
              <a:t>Dispositivo experimental</a:t>
            </a:r>
            <a:r>
              <a:rPr lang="es-ES" sz="4000" dirty="0" smtClean="0"/>
              <a:t>: se </a:t>
            </a:r>
            <a:r>
              <a:rPr lang="es-ES" sz="4000" dirty="0"/>
              <a:t>utilizó un ensayo de larga duración ubicado en la EEA Pergamino. Se seleccionaron los tratamientos con: avena-vicia y maíz fertilizado con nitrógeno (N), avena-vicia y maíz no fertilizado con N </a:t>
            </a:r>
            <a:r>
              <a:rPr lang="es-ES" sz="4000" dirty="0" smtClean="0"/>
              <a:t>y un testigo </a:t>
            </a:r>
            <a:r>
              <a:rPr lang="es-ES" sz="4000" dirty="0"/>
              <a:t>(sin CC) con maíz fertilizado. </a:t>
            </a:r>
            <a:r>
              <a:rPr lang="es-ES" sz="4000" dirty="0" smtClean="0"/>
              <a:t>La </a:t>
            </a:r>
            <a:r>
              <a:rPr lang="es-ES" sz="4000" dirty="0"/>
              <a:t>fertilización del maíz es de 32 kg N ha</a:t>
            </a:r>
            <a:r>
              <a:rPr lang="es-ES" sz="4000" baseline="30000" dirty="0"/>
              <a:t>-1</a:t>
            </a:r>
            <a:r>
              <a:rPr lang="es-ES" sz="4000" dirty="0"/>
              <a:t> </a:t>
            </a:r>
            <a:r>
              <a:rPr lang="es-ES" sz="4000" dirty="0" smtClean="0"/>
              <a:t>entre </a:t>
            </a:r>
            <a:r>
              <a:rPr lang="es-ES" sz="4000" dirty="0"/>
              <a:t>V</a:t>
            </a:r>
            <a:r>
              <a:rPr lang="es-ES" sz="4000" baseline="-25000" dirty="0"/>
              <a:t>5</a:t>
            </a:r>
            <a:r>
              <a:rPr lang="es-ES" sz="4000" dirty="0"/>
              <a:t>-V</a:t>
            </a:r>
            <a:r>
              <a:rPr lang="es-ES" sz="4000" baseline="-25000" dirty="0"/>
              <a:t>6</a:t>
            </a:r>
            <a:r>
              <a:rPr lang="es-ES" sz="4000" dirty="0"/>
              <a:t>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84667" y="19617248"/>
            <a:ext cx="15269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smtClean="0"/>
              <a:t>Determinaciones analíticas</a:t>
            </a:r>
            <a:r>
              <a:rPr lang="es-ES" sz="4000" dirty="0" smtClean="0"/>
              <a:t>: se </a:t>
            </a:r>
            <a:r>
              <a:rPr lang="es-ES" sz="4000" dirty="0"/>
              <a:t>midió la emisión de N</a:t>
            </a:r>
            <a:r>
              <a:rPr lang="es-ES" sz="4000" baseline="-25000" dirty="0"/>
              <a:t>2</a:t>
            </a:r>
            <a:r>
              <a:rPr lang="es-ES" sz="4000" dirty="0"/>
              <a:t>O a través de cámaras estáticas con ventilación después de la siembra de </a:t>
            </a:r>
            <a:r>
              <a:rPr lang="es-ES" sz="4000"/>
              <a:t>maíz </a:t>
            </a:r>
            <a:r>
              <a:rPr lang="es-ES" sz="4000" smtClean="0"/>
              <a:t>(dos </a:t>
            </a:r>
            <a:r>
              <a:rPr lang="es-ES" sz="4000" dirty="0"/>
              <a:t>momentos) y luego de la fertilización nitrogenada del </a:t>
            </a:r>
            <a:r>
              <a:rPr lang="es-ES" sz="4000"/>
              <a:t>maíz </a:t>
            </a:r>
            <a:r>
              <a:rPr lang="es-ES" sz="4000" smtClean="0"/>
              <a:t>(tres </a:t>
            </a:r>
            <a:r>
              <a:rPr lang="es-ES" sz="4000" dirty="0"/>
              <a:t>momentos). </a:t>
            </a:r>
            <a:r>
              <a:rPr lang="es-ES" sz="4000" dirty="0" smtClean="0"/>
              <a:t>Además, se registró </a:t>
            </a:r>
            <a:r>
              <a:rPr lang="es-ES" sz="4000" dirty="0"/>
              <a:t>la temperatura y humedad adyacentes a cada cámara y el contenido de nitratos y amonio en cada </a:t>
            </a:r>
            <a:r>
              <a:rPr lang="es-ES" sz="4000" dirty="0" smtClean="0"/>
              <a:t>parcela (muestras de suelo a 0-10 cm de profundidad).</a:t>
            </a:r>
            <a:endParaRPr lang="es-ES" sz="4000" dirty="0"/>
          </a:p>
        </p:txBody>
      </p:sp>
      <p:pic>
        <p:nvPicPr>
          <p:cNvPr id="1030" name="Picture 6" descr="C:\Suelos\Congresos\congreso SUELO\2018\GEI_Pablo\Poster\avena+vi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26" y="30891732"/>
            <a:ext cx="59218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75717" y="15482020"/>
            <a:ext cx="5540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/>
              <a:t>MATERIALES Y MÉTODOS</a:t>
            </a:r>
            <a:endParaRPr lang="es-ES" sz="4000" b="1" dirty="0"/>
          </a:p>
        </p:txBody>
      </p:sp>
      <p:sp>
        <p:nvSpPr>
          <p:cNvPr id="10" name="9 Rectángulo"/>
          <p:cNvSpPr/>
          <p:nvPr/>
        </p:nvSpPr>
        <p:spPr>
          <a:xfrm>
            <a:off x="576289" y="24339004"/>
            <a:ext cx="577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/>
              <a:t>RESULTADOS Y DISCUSIÓN</a:t>
            </a:r>
            <a:endParaRPr lang="es-ES" sz="4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6289" y="24915068"/>
            <a:ext cx="15277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/>
              <a:t>Los </a:t>
            </a:r>
            <a:r>
              <a:rPr lang="es-ES" sz="4000" dirty="0"/>
              <a:t>resultados muestran que durante todo el periodo </a:t>
            </a:r>
            <a:r>
              <a:rPr lang="es-ES" sz="4000" dirty="0" smtClean="0"/>
              <a:t>evaluado, </a:t>
            </a:r>
            <a:r>
              <a:rPr lang="es-ES" sz="4000" dirty="0"/>
              <a:t>el suelo con la secuencia avena-vicia como antecesor de maíz, independientemente de la fertilización, emitió más N</a:t>
            </a:r>
            <a:r>
              <a:rPr lang="es-ES" sz="4000" baseline="-25000" dirty="0"/>
              <a:t>2</a:t>
            </a:r>
            <a:r>
              <a:rPr lang="es-ES" sz="4000" dirty="0"/>
              <a:t>O que el control (218 vs 48 </a:t>
            </a:r>
            <a:r>
              <a:rPr lang="es-ES" sz="4000" dirty="0" smtClean="0"/>
              <a:t>g N-N</a:t>
            </a:r>
            <a:r>
              <a:rPr lang="es-ES" sz="4000" baseline="-25000" dirty="0" smtClean="0"/>
              <a:t>2</a:t>
            </a:r>
            <a:r>
              <a:rPr lang="es-ES" sz="4000" dirty="0" smtClean="0"/>
              <a:t>O </a:t>
            </a:r>
            <a:r>
              <a:rPr lang="es-ES" sz="4000" dirty="0"/>
              <a:t>m</a:t>
            </a:r>
            <a:r>
              <a:rPr lang="es-ES" sz="4000" baseline="30000" dirty="0"/>
              <a:t>-2</a:t>
            </a:r>
            <a:r>
              <a:rPr lang="es-ES" sz="4000" dirty="0"/>
              <a:t> h</a:t>
            </a:r>
            <a:r>
              <a:rPr lang="es-ES" sz="4000" baseline="30000" dirty="0"/>
              <a:t>-1</a:t>
            </a:r>
            <a:r>
              <a:rPr lang="es-ES" sz="4000" dirty="0"/>
              <a:t>). Se observó una alta correlación positiva entre el N</a:t>
            </a:r>
            <a:r>
              <a:rPr lang="es-ES" sz="4000" baseline="-25000" dirty="0"/>
              <a:t>2</a:t>
            </a:r>
            <a:r>
              <a:rPr lang="es-ES" sz="4000" dirty="0"/>
              <a:t>O y los poros llenos de agua, indicando que niveles altos de humedad tienden a aumentar las emisiones de N</a:t>
            </a:r>
            <a:r>
              <a:rPr lang="es-ES" sz="4000" baseline="-25000" dirty="0"/>
              <a:t>2</a:t>
            </a:r>
            <a:r>
              <a:rPr lang="es-ES" sz="4000" dirty="0"/>
              <a:t>O. </a:t>
            </a:r>
            <a:endParaRPr lang="es-ES" sz="4000" dirty="0" smtClean="0"/>
          </a:p>
        </p:txBody>
      </p:sp>
      <p:sp>
        <p:nvSpPr>
          <p:cNvPr id="19" name="18 CuadroTexto"/>
          <p:cNvSpPr txBox="1"/>
          <p:nvPr/>
        </p:nvSpPr>
        <p:spPr>
          <a:xfrm>
            <a:off x="16441304" y="35596054"/>
            <a:ext cx="151965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/>
              <a:t>La </a:t>
            </a:r>
            <a:r>
              <a:rPr lang="es-ES" sz="4000" dirty="0"/>
              <a:t>presencia de la leguminosa incorpora N extra al sistema e incrementa la cantidad de nitratos susceptibles a desnitrificarse. Luego de 10 años de incluir avena-vicia en la secuencia soja-maíz, se generaron incrementos &gt; 20 % en C y N orgánico del suelo en comparación con el testigo, indicando que la presencia de leguminosa como CC aporta N al sistema que, si bien puede favorecer pérdidas a la atmósfera, también podría contribuir a su mitigación a través del secuestro de C y N en el </a:t>
            </a:r>
            <a:r>
              <a:rPr lang="es-ES" sz="4000" dirty="0" smtClean="0"/>
              <a:t>suelo.</a:t>
            </a:r>
            <a:endParaRPr lang="es-ES" sz="4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64322" y="35614643"/>
            <a:ext cx="14989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Figura 1. Emisión de N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O luego de la siembra y de la fertilización nitrogenada del maíz con y sin cultivos de cobertura (</a:t>
            </a:r>
            <a:r>
              <a:rPr lang="es-ES" sz="2800" dirty="0" err="1" smtClean="0"/>
              <a:t>avena+vicia</a:t>
            </a:r>
            <a:r>
              <a:rPr lang="es-ES" sz="2800" dirty="0" smtClean="0"/>
              <a:t>) como antecesor. </a:t>
            </a:r>
            <a:r>
              <a:rPr lang="es-ES" sz="2800" i="1" dirty="0" smtClean="0"/>
              <a:t>A+V (F): </a:t>
            </a:r>
            <a:r>
              <a:rPr lang="es-ES" sz="2800" i="1" dirty="0" err="1" smtClean="0"/>
              <a:t>avena+vicia</a:t>
            </a:r>
            <a:r>
              <a:rPr lang="es-ES" sz="2800" i="1" dirty="0" smtClean="0"/>
              <a:t> como antecesor de maíz fertilizado, A+V (NF): </a:t>
            </a:r>
            <a:r>
              <a:rPr lang="es-ES" sz="2800" i="1" dirty="0" err="1" smtClean="0"/>
              <a:t>avena+vicia</a:t>
            </a:r>
            <a:r>
              <a:rPr lang="es-ES" sz="2800" i="1" dirty="0" smtClean="0"/>
              <a:t> como antecesor de maíz no fertilizado</a:t>
            </a:r>
            <a:endParaRPr lang="es-ES" sz="2800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6202025" y="24555028"/>
            <a:ext cx="154097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/>
              <a:t>La </a:t>
            </a:r>
            <a:r>
              <a:rPr lang="es-ES" sz="4000" dirty="0"/>
              <a:t>emisión de N</a:t>
            </a:r>
            <a:r>
              <a:rPr lang="es-ES" sz="4000" baseline="-25000" dirty="0"/>
              <a:t>2</a:t>
            </a:r>
            <a:r>
              <a:rPr lang="es-ES" sz="4000" dirty="0"/>
              <a:t>O no correlacionó con el contenido de nitratos, pero sí con el amonio. Después de la siembra de maíz y en condiciones de suelo húmedo se registró la mayor emisión de N</a:t>
            </a:r>
            <a:r>
              <a:rPr lang="es-ES" sz="4000" baseline="-25000" dirty="0"/>
              <a:t>2</a:t>
            </a:r>
            <a:r>
              <a:rPr lang="es-ES" sz="4000" dirty="0"/>
              <a:t>O, la cual coincidió con la máxima diferencia entre parcelas de avena-vicia y el </a:t>
            </a:r>
            <a:r>
              <a:rPr lang="es-ES" sz="4000" dirty="0" smtClean="0"/>
              <a:t>control</a:t>
            </a:r>
          </a:p>
          <a:p>
            <a:pPr algn="just"/>
            <a:r>
              <a:rPr lang="es-ES" sz="4000" dirty="0" smtClean="0"/>
              <a:t>(</a:t>
            </a:r>
            <a:r>
              <a:rPr lang="es-ES" sz="4000" dirty="0"/>
              <a:t>799 vs 84 </a:t>
            </a:r>
            <a:r>
              <a:rPr lang="es-ES" sz="4000" dirty="0" err="1" smtClean="0"/>
              <a:t>μg</a:t>
            </a:r>
            <a:r>
              <a:rPr lang="es-ES" sz="4000" dirty="0" smtClean="0"/>
              <a:t> N-N</a:t>
            </a:r>
            <a:r>
              <a:rPr lang="es-ES" sz="4000" baseline="-25000" dirty="0" smtClean="0"/>
              <a:t>2</a:t>
            </a:r>
            <a:r>
              <a:rPr lang="es-ES" sz="4000" dirty="0" smtClean="0"/>
              <a:t>O </a:t>
            </a:r>
            <a:r>
              <a:rPr lang="es-ES" sz="4000" dirty="0"/>
              <a:t>m</a:t>
            </a:r>
            <a:r>
              <a:rPr lang="es-ES" sz="4000" baseline="30000" dirty="0"/>
              <a:t>-2</a:t>
            </a:r>
            <a:r>
              <a:rPr lang="es-ES" sz="4000" dirty="0"/>
              <a:t> h</a:t>
            </a:r>
            <a:r>
              <a:rPr lang="es-ES" sz="4000" baseline="30000" dirty="0"/>
              <a:t>-1</a:t>
            </a:r>
            <a:r>
              <a:rPr lang="es-ES" sz="4000" dirty="0" smtClean="0"/>
              <a:t>).</a:t>
            </a:r>
            <a:endParaRPr lang="es-ES" sz="4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970" y="27867396"/>
            <a:ext cx="8043743" cy="422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6 CuadroTexto"/>
          <p:cNvSpPr txBox="1">
            <a:spLocks noChangeArrowheads="1"/>
          </p:cNvSpPr>
          <p:nvPr/>
        </p:nvSpPr>
        <p:spPr bwMode="auto">
          <a:xfrm>
            <a:off x="432273" y="41212683"/>
            <a:ext cx="31539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5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ES" sz="4000" i="1" dirty="0" smtClean="0">
                <a:latin typeface="Calibri" pitchFamily="34" charset="0"/>
              </a:rPr>
              <a:t>Este </a:t>
            </a:r>
            <a:r>
              <a:rPr lang="es-ES" altLang="es-ES" sz="4000" i="1" dirty="0">
                <a:latin typeface="Calibri" pitchFamily="34" charset="0"/>
              </a:rPr>
              <a:t>trabajo fue financiado por el proyecto PNNAT </a:t>
            </a:r>
            <a:r>
              <a:rPr lang="es-ES" altLang="es-ES" sz="4000" i="1" dirty="0" smtClean="0">
                <a:latin typeface="Calibri" pitchFamily="34" charset="0"/>
              </a:rPr>
              <a:t>1128023 “ </a:t>
            </a:r>
            <a:r>
              <a:rPr lang="es-ES" altLang="es-ES" sz="4000" i="1" dirty="0">
                <a:latin typeface="Calibri" pitchFamily="34" charset="0"/>
              </a:rPr>
              <a:t>Emisiones de gases con efecto </a:t>
            </a:r>
            <a:r>
              <a:rPr lang="es-ES" altLang="es-ES" sz="4000" i="1" dirty="0" smtClean="0">
                <a:latin typeface="Calibri" pitchFamily="34" charset="0"/>
              </a:rPr>
              <a:t>invernadero” y  por el proyecto </a:t>
            </a:r>
            <a:r>
              <a:rPr lang="es-ES" altLang="es-ES" sz="4000" i="1" dirty="0">
                <a:latin typeface="Calibri" pitchFamily="34" charset="0"/>
              </a:rPr>
              <a:t>de promoción científica </a:t>
            </a:r>
            <a:r>
              <a:rPr lang="es-ES" altLang="es-ES" sz="4000" i="1" dirty="0" err="1">
                <a:latin typeface="Calibri" pitchFamily="34" charset="0"/>
              </a:rPr>
              <a:t>Exp</a:t>
            </a:r>
            <a:r>
              <a:rPr lang="es-ES" altLang="es-ES" sz="4000" i="1" dirty="0">
                <a:latin typeface="Calibri" pitchFamily="34" charset="0"/>
              </a:rPr>
              <a:t>. </a:t>
            </a:r>
            <a:r>
              <a:rPr lang="es-ES" altLang="es-ES" sz="4000" i="1" dirty="0" smtClean="0">
                <a:latin typeface="Calibri" pitchFamily="34" charset="0"/>
              </a:rPr>
              <a:t>2343/2017 “Impacto </a:t>
            </a:r>
            <a:r>
              <a:rPr lang="es-ES" altLang="es-ES" sz="4000" i="1" dirty="0">
                <a:latin typeface="Calibri" pitchFamily="34" charset="0"/>
              </a:rPr>
              <a:t>del uso de cultivos de invierno con leguminosas sobre las emisiones de </a:t>
            </a:r>
            <a:r>
              <a:rPr lang="es-ES" altLang="es-ES" sz="4000" i="1" dirty="0" err="1" smtClean="0">
                <a:latin typeface="Calibri" pitchFamily="34" charset="0"/>
              </a:rPr>
              <a:t>GEIs</a:t>
            </a:r>
            <a:r>
              <a:rPr lang="es-ES" altLang="es-ES" sz="4000" i="1" dirty="0" smtClean="0">
                <a:latin typeface="Calibri" pitchFamily="34" charset="0"/>
              </a:rPr>
              <a:t>” (UNNOBA)</a:t>
            </a:r>
            <a:endParaRPr lang="es-ES" altLang="es-ES" sz="4000" i="1" dirty="0">
              <a:latin typeface="Calibri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6418049" y="15698044"/>
            <a:ext cx="15219789" cy="7665501"/>
            <a:chOff x="16418049" y="15698044"/>
            <a:chExt cx="15219789" cy="7665501"/>
          </a:xfrm>
        </p:grpSpPr>
        <p:sp>
          <p:nvSpPr>
            <p:cNvPr id="13" name="12 Rectángulo"/>
            <p:cNvSpPr/>
            <p:nvPr/>
          </p:nvSpPr>
          <p:spPr>
            <a:xfrm>
              <a:off x="16418049" y="15698044"/>
              <a:ext cx="15219789" cy="7665501"/>
            </a:xfrm>
            <a:prstGeom prst="rect">
              <a:avLst/>
            </a:prstGeom>
            <a:solidFill>
              <a:srgbClr val="F6F98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3979" y="16090737"/>
              <a:ext cx="7745706" cy="6845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C:\Suelos\Congresos\congreso SUELO\2018\GEI_Pablo\Poster\maiz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1" t="21125" r="11196"/>
            <a:stretch/>
          </p:blipFill>
          <p:spPr bwMode="auto">
            <a:xfrm>
              <a:off x="24578018" y="15827712"/>
              <a:ext cx="3402103" cy="336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Suelos\Congresos\congreso SUELO\2018\GEI_Pablo\Poster\4-avena+vicia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02" b="18556"/>
            <a:stretch/>
          </p:blipFill>
          <p:spPr bwMode="auto">
            <a:xfrm>
              <a:off x="26440350" y="17994617"/>
              <a:ext cx="3402942" cy="284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Suelos\Congresos\congreso SUELO\2018\GEI_Pablo\Poster\1-camara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1002" y="20452515"/>
              <a:ext cx="3402942" cy="262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21 Grupo"/>
          <p:cNvGrpSpPr/>
          <p:nvPr/>
        </p:nvGrpSpPr>
        <p:grpSpPr>
          <a:xfrm>
            <a:off x="584667" y="28700720"/>
            <a:ext cx="15617358" cy="6895334"/>
            <a:chOff x="584667" y="28700720"/>
            <a:chExt cx="15269321" cy="68953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67" y="28700720"/>
              <a:ext cx="15269321" cy="6895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3456609" y="34925341"/>
              <a:ext cx="191651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200" dirty="0" smtClean="0"/>
                <a:t>N</a:t>
              </a:r>
              <a:r>
                <a:rPr lang="es-ES" sz="2200" baseline="-25000" dirty="0" smtClean="0"/>
                <a:t>2</a:t>
              </a:r>
              <a:r>
                <a:rPr lang="es-ES" sz="2200" dirty="0" smtClean="0"/>
                <a:t>O control</a:t>
              </a:r>
              <a:endParaRPr lang="es-ES" sz="2200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9001225" y="34925341"/>
              <a:ext cx="191651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200" dirty="0" smtClean="0"/>
                <a:t>N</a:t>
              </a:r>
              <a:r>
                <a:rPr lang="es-ES" sz="2200" baseline="-25000" dirty="0" smtClean="0"/>
                <a:t>2</a:t>
              </a:r>
              <a:r>
                <a:rPr lang="es-ES" sz="2200" dirty="0" smtClean="0"/>
                <a:t>O A+V (NF)</a:t>
              </a:r>
              <a:endParaRPr lang="es-ES" sz="2200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6264921" y="34924180"/>
              <a:ext cx="191651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200" dirty="0" smtClean="0"/>
                <a:t>N</a:t>
              </a:r>
              <a:r>
                <a:rPr lang="es-ES" sz="2200" baseline="-25000" dirty="0" smtClean="0"/>
                <a:t>2</a:t>
              </a:r>
              <a:r>
                <a:rPr lang="es-ES" sz="2200" dirty="0" smtClean="0"/>
                <a:t>O A+V (F)</a:t>
              </a:r>
              <a:endParaRPr lang="es-ES" sz="2200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1966187" y="34924180"/>
              <a:ext cx="191651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200" dirty="0" smtClean="0"/>
                <a:t>Precipitaciones</a:t>
              </a:r>
              <a:endParaRPr lang="es-ES" sz="2200" dirty="0"/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24104624" y="32184387"/>
            <a:ext cx="7219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Figura 2. Relación entre las emisiones de N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O y el % de poros llenos de agua</a:t>
            </a:r>
            <a:endParaRPr lang="es-ES" sz="2400" i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847725" y="1604872"/>
            <a:ext cx="9953700" cy="2518961"/>
            <a:chOff x="847725" y="1604872"/>
            <a:chExt cx="9953700" cy="251896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1692616"/>
              <a:ext cx="6137276" cy="2268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1" t="27094" r="24062" b="27305"/>
            <a:stretch/>
          </p:blipFill>
          <p:spPr bwMode="auto">
            <a:xfrm>
              <a:off x="6875562" y="1604872"/>
              <a:ext cx="3925863" cy="251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786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Ullivarri</dc:creator>
  <cp:lastModifiedBy>Monica Graciela Coronel</cp:lastModifiedBy>
  <cp:revision>50</cp:revision>
  <cp:lastPrinted>2018-06-12T16:40:07Z</cp:lastPrinted>
  <dcterms:created xsi:type="dcterms:W3CDTF">2018-04-06T14:33:37Z</dcterms:created>
  <dcterms:modified xsi:type="dcterms:W3CDTF">2018-06-12T17:22:07Z</dcterms:modified>
</cp:coreProperties>
</file>