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4455" r:id="rId1"/>
  </p:sldMasterIdLst>
  <p:notesMasterIdLst>
    <p:notesMasterId r:id="rId23"/>
  </p:notesMasterIdLst>
  <p:handoutMasterIdLst>
    <p:handoutMasterId r:id="rId24"/>
  </p:handoutMasterIdLst>
  <p:sldIdLst>
    <p:sldId id="532" r:id="rId2"/>
    <p:sldId id="554" r:id="rId3"/>
    <p:sldId id="555" r:id="rId4"/>
    <p:sldId id="556" r:id="rId5"/>
    <p:sldId id="558" r:id="rId6"/>
    <p:sldId id="561" r:id="rId7"/>
    <p:sldId id="557" r:id="rId8"/>
    <p:sldId id="562" r:id="rId9"/>
    <p:sldId id="564" r:id="rId10"/>
    <p:sldId id="563" r:id="rId11"/>
    <p:sldId id="573" r:id="rId12"/>
    <p:sldId id="565" r:id="rId13"/>
    <p:sldId id="566" r:id="rId14"/>
    <p:sldId id="568" r:id="rId15"/>
    <p:sldId id="569" r:id="rId16"/>
    <p:sldId id="571" r:id="rId17"/>
    <p:sldId id="574" r:id="rId18"/>
    <p:sldId id="577" r:id="rId19"/>
    <p:sldId id="570" r:id="rId20"/>
    <p:sldId id="575" r:id="rId21"/>
    <p:sldId id="5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66"/>
    <a:srgbClr val="FFFF99"/>
    <a:srgbClr val="66FFFF"/>
    <a:srgbClr val="FFCC99"/>
    <a:srgbClr val="FFFF66"/>
    <a:srgbClr val="DDDDDD"/>
    <a:srgbClr val="FF3300"/>
    <a:srgbClr val="FF0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86410" autoAdjust="0"/>
  </p:normalViewPr>
  <p:slideViewPr>
    <p:cSldViewPr snapToGrid="0">
      <p:cViewPr varScale="1">
        <p:scale>
          <a:sx n="55" d="100"/>
          <a:sy n="55" d="100"/>
        </p:scale>
        <p:origin x="1128" y="96"/>
      </p:cViewPr>
      <p:guideLst>
        <p:guide orient="horz" pos="2134"/>
        <p:guide pos="2880"/>
      </p:guideLst>
    </p:cSldViewPr>
  </p:slideViewPr>
  <p:outlineViewPr>
    <p:cViewPr>
      <p:scale>
        <a:sx n="33" d="100"/>
        <a:sy n="33" d="100"/>
      </p:scale>
      <p:origin x="0" y="-11676"/>
    </p:cViewPr>
  </p:outlineViewPr>
  <p:notesTextViewPr>
    <p:cViewPr>
      <p:scale>
        <a:sx n="100" d="100"/>
        <a:sy n="100" d="100"/>
      </p:scale>
      <p:origin x="0" y="0"/>
    </p:cViewPr>
  </p:notesTextViewPr>
  <p:sorterViewPr showFormatting="0">
    <p:cViewPr>
      <p:scale>
        <a:sx n="75" d="100"/>
        <a:sy n="75" d="100"/>
      </p:scale>
      <p:origin x="0" y="0"/>
    </p:cViewPr>
  </p:sorterViewPr>
  <p:notesViewPr>
    <p:cSldViewPr snapToGrid="0">
      <p:cViewPr varScale="1">
        <p:scale>
          <a:sx n="49" d="100"/>
          <a:sy n="49" d="100"/>
        </p:scale>
        <p:origin x="2172"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effectLst/>
                <a:latin typeface="Times New Roman" pitchFamily="18" charset="0"/>
              </a:defRPr>
            </a:lvl1pPr>
          </a:lstStyle>
          <a:p>
            <a:pPr>
              <a:defRPr/>
            </a:pPr>
            <a:endParaRPr lang="es-MX" altLang="es-AR"/>
          </a:p>
        </p:txBody>
      </p:sp>
      <p:sp>
        <p:nvSpPr>
          <p:cNvPr id="3532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imes New Roman" pitchFamily="18" charset="0"/>
              </a:defRPr>
            </a:lvl1pPr>
          </a:lstStyle>
          <a:p>
            <a:pPr>
              <a:defRPr/>
            </a:pPr>
            <a:endParaRPr lang="es-MX" altLang="es-AR"/>
          </a:p>
        </p:txBody>
      </p:sp>
      <p:sp>
        <p:nvSpPr>
          <p:cNvPr id="3532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effectLst/>
                <a:latin typeface="Times New Roman" pitchFamily="18" charset="0"/>
              </a:defRPr>
            </a:lvl1pPr>
          </a:lstStyle>
          <a:p>
            <a:pPr>
              <a:defRPr/>
            </a:pPr>
            <a:endParaRPr lang="es-MX" altLang="es-AR"/>
          </a:p>
        </p:txBody>
      </p:sp>
      <p:sp>
        <p:nvSpPr>
          <p:cNvPr id="3532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anose="02020603050405020304" pitchFamily="18" charset="0"/>
              </a:defRPr>
            </a:lvl1pPr>
          </a:lstStyle>
          <a:p>
            <a:pPr>
              <a:defRPr/>
            </a:pPr>
            <a:fld id="{2F99FB44-7F36-4703-8FB6-089DA7C29A1B}" type="slidenum">
              <a:rPr lang="es-MX" altLang="es-AR"/>
              <a:pPr>
                <a:defRPr/>
              </a:pPr>
              <a:t>‹Nº›</a:t>
            </a:fld>
            <a:endParaRPr lang="es-MX" alt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effectLst/>
                <a:latin typeface="Times New Roman" pitchFamily="18" charset="0"/>
              </a:defRPr>
            </a:lvl1pPr>
          </a:lstStyle>
          <a:p>
            <a:pPr>
              <a:defRPr/>
            </a:pPr>
            <a:endParaRPr lang="en-US" altLang="es-AR"/>
          </a:p>
        </p:txBody>
      </p:sp>
      <p:sp>
        <p:nvSpPr>
          <p:cNvPr id="501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imes New Roman" pitchFamily="18" charset="0"/>
              </a:defRPr>
            </a:lvl1pPr>
          </a:lstStyle>
          <a:p>
            <a:pPr>
              <a:defRPr/>
            </a:pPr>
            <a:endParaRPr lang="en-US" altLang="es-A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AR" noProof="0" smtClean="0"/>
              <a:t>Click to edit Master text styles</a:t>
            </a:r>
          </a:p>
          <a:p>
            <a:pPr lvl="1"/>
            <a:r>
              <a:rPr lang="en-US" altLang="es-AR" noProof="0" smtClean="0"/>
              <a:t>Second level</a:t>
            </a:r>
          </a:p>
          <a:p>
            <a:pPr lvl="2"/>
            <a:r>
              <a:rPr lang="en-US" altLang="es-AR" noProof="0" smtClean="0"/>
              <a:t>Third level</a:t>
            </a:r>
          </a:p>
          <a:p>
            <a:pPr lvl="3"/>
            <a:r>
              <a:rPr lang="en-US" altLang="es-AR" noProof="0" smtClean="0"/>
              <a:t>Fourth level</a:t>
            </a:r>
          </a:p>
          <a:p>
            <a:pPr lvl="4"/>
            <a:r>
              <a:rPr lang="en-US" altLang="es-AR" noProof="0" smtClean="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effectLst/>
                <a:latin typeface="Times New Roman" pitchFamily="18" charset="0"/>
              </a:defRPr>
            </a:lvl1pPr>
          </a:lstStyle>
          <a:p>
            <a:pPr>
              <a:defRPr/>
            </a:pPr>
            <a:endParaRPr lang="en-US" altLang="es-AR"/>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anose="02020603050405020304" pitchFamily="18" charset="0"/>
              </a:defRPr>
            </a:lvl1pPr>
          </a:lstStyle>
          <a:p>
            <a:pPr>
              <a:defRPr/>
            </a:pPr>
            <a:fld id="{71A60502-9481-44F6-BE55-C358F872BAB3}" type="slidenum">
              <a:rPr lang="en-US" altLang="es-AR"/>
              <a:pPr>
                <a:defRPr/>
              </a:pPr>
              <a:t>‹Nº›</a:t>
            </a:fld>
            <a:endParaRPr lang="en-US"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In Argentina, agriculture has these main peculiarities…Located in the Pampas: vast and fertile plains spread out in the central part of Argentina…</a:t>
            </a:r>
            <a:endParaRPr lang="es-AR" sz="120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3</a:t>
            </a:fld>
            <a:endParaRPr lang="en-US" altLang="es-AR"/>
          </a:p>
        </p:txBody>
      </p:sp>
    </p:spTree>
    <p:extLst>
      <p:ext uri="{BB962C8B-B14F-4D97-AF65-F5344CB8AC3E}">
        <p14:creationId xmlns:p14="http://schemas.microsoft.com/office/powerpoint/2010/main" val="305598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That said, finally we can see the driving forces operating in our desirable scenario. We identified six DF.</a:t>
            </a:r>
            <a:endParaRPr lang="es-AR" sz="120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12</a:t>
            </a:fld>
            <a:endParaRPr lang="en-US" altLang="es-AR"/>
          </a:p>
        </p:txBody>
      </p:sp>
    </p:spTree>
    <p:extLst>
      <p:ext uri="{BB962C8B-B14F-4D97-AF65-F5344CB8AC3E}">
        <p14:creationId xmlns:p14="http://schemas.microsoft.com/office/powerpoint/2010/main" val="33835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Here, the red letters refer to the driving forces. D5….</a:t>
            </a:r>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13</a:t>
            </a:fld>
            <a:endParaRPr lang="en-US" altLang="es-AR"/>
          </a:p>
        </p:txBody>
      </p:sp>
    </p:spTree>
    <p:extLst>
      <p:ext uri="{BB962C8B-B14F-4D97-AF65-F5344CB8AC3E}">
        <p14:creationId xmlns:p14="http://schemas.microsoft.com/office/powerpoint/2010/main" val="231570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However, not all these driver forces operate in the same way. Indeed, two out of six are related to structural aspects that go beyond our prospective exercise.</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for example, D7 ...is the result of...</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and D17 is incredibly absent from the agendas.</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Other DF are more related with the transition. </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Among them, D5-resilience, appears to be a strong red flag or warning and related to the others three DF, such as…</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Actions to deal with this should be oriented towards supporting …</a:t>
            </a:r>
            <a:endParaRPr lang="es-AR" sz="1050" kern="1200" dirty="0">
              <a:solidFill>
                <a:schemeClr val="tx1"/>
              </a:solidFill>
              <a:effectLst/>
              <a:latin typeface="Times New Roman" pitchFamily="18"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14</a:t>
            </a:fld>
            <a:endParaRPr lang="en-US" altLang="es-AR"/>
          </a:p>
        </p:txBody>
      </p:sp>
    </p:spTree>
    <p:extLst>
      <p:ext uri="{BB962C8B-B14F-4D97-AF65-F5344CB8AC3E}">
        <p14:creationId xmlns:p14="http://schemas.microsoft.com/office/powerpoint/2010/main" val="207161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Our exercise also allowed us to see the brakes to this longed-for transition. These brakes are…</a:t>
            </a:r>
            <a:endParaRPr lang="es-AR" sz="120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15</a:t>
            </a:fld>
            <a:endParaRPr lang="en-US" altLang="es-AR"/>
          </a:p>
        </p:txBody>
      </p:sp>
    </p:spTree>
    <p:extLst>
      <p:ext uri="{BB962C8B-B14F-4D97-AF65-F5344CB8AC3E}">
        <p14:creationId xmlns:p14="http://schemas.microsoft.com/office/powerpoint/2010/main" val="345660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We were also able to achieve more accuracies about the BAU scenario. Indeed, these four aspects quickly describe our BAU.</a:t>
            </a:r>
            <a:endParaRPr lang="es-AR" sz="120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16</a:t>
            </a:fld>
            <a:endParaRPr lang="en-US" altLang="es-AR"/>
          </a:p>
        </p:txBody>
      </p:sp>
    </p:spTree>
    <p:extLst>
      <p:ext uri="{BB962C8B-B14F-4D97-AF65-F5344CB8AC3E}">
        <p14:creationId xmlns:p14="http://schemas.microsoft.com/office/powerpoint/2010/main" val="166369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Our case study was on an Argentinian province, Entre Rios (among rivers) where input-based agriculture has advanced rapidly over the past three decades. </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This is a province of 7 million hectares, with 2 million hectares under agriculture, accounting for 10% of national production of commodities.</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70% of this agriculture is carried on rented land.</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 distinctive feature of this province is that it still maintains 15% of its population in small towns and villages, and dispersed.</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This is the result of at least three historical facts</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This situation resulted in…</a:t>
            </a:r>
            <a:endParaRPr lang="es-AR" sz="105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4</a:t>
            </a:fld>
            <a:endParaRPr lang="en-US" altLang="es-AR"/>
          </a:p>
        </p:txBody>
      </p:sp>
    </p:spTree>
    <p:extLst>
      <p:ext uri="{BB962C8B-B14F-4D97-AF65-F5344CB8AC3E}">
        <p14:creationId xmlns:p14="http://schemas.microsoft.com/office/powerpoint/2010/main" val="113217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Prospective studies. In relation to future studies or prospective studies in Argentina, we can say that they are..</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for the study, our approach was guided by…</a:t>
            </a:r>
            <a:endParaRPr lang="es-AR" sz="105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With all of this we try to outline a roadmap…for transition</a:t>
            </a:r>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5</a:t>
            </a:fld>
            <a:endParaRPr lang="en-US" altLang="es-AR"/>
          </a:p>
        </p:txBody>
      </p:sp>
    </p:spTree>
    <p:extLst>
      <p:ext uri="{BB962C8B-B14F-4D97-AF65-F5344CB8AC3E}">
        <p14:creationId xmlns:p14="http://schemas.microsoft.com/office/powerpoint/2010/main" val="134254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Our work: </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Describe a process, a study of prospective</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The study had two main pillars</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We focused on identifying drivers from attributes we consider essential for a desirable scenario</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Once the drivers have been identified and selected, we advance in the main avenues of an action plan using </a:t>
            </a:r>
            <a:r>
              <a:rPr lang="en-US" sz="1200" kern="1200" dirty="0" err="1" smtClean="0">
                <a:solidFill>
                  <a:schemeClr val="tx1"/>
                </a:solidFill>
                <a:effectLst/>
                <a:latin typeface="Times New Roman" pitchFamily="18" charset="0"/>
                <a:ea typeface="+mn-ea"/>
                <a:cs typeface="+mn-cs"/>
              </a:rPr>
              <a:t>backcasting</a:t>
            </a:r>
            <a:r>
              <a:rPr lang="en-US" sz="1200" kern="1200" dirty="0" smtClean="0">
                <a:solidFill>
                  <a:schemeClr val="tx1"/>
                </a:solidFill>
                <a:effectLst/>
                <a:latin typeface="Times New Roman" pitchFamily="18" charset="0"/>
                <a:ea typeface="+mn-ea"/>
                <a:cs typeface="+mn-cs"/>
              </a:rPr>
              <a:t> elements in order to…</a:t>
            </a:r>
            <a:endParaRPr lang="es-AR" sz="105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6</a:t>
            </a:fld>
            <a:endParaRPr lang="en-US" altLang="es-AR"/>
          </a:p>
        </p:txBody>
      </p:sp>
    </p:spTree>
    <p:extLst>
      <p:ext uri="{BB962C8B-B14F-4D97-AF65-F5344CB8AC3E}">
        <p14:creationId xmlns:p14="http://schemas.microsoft.com/office/powerpoint/2010/main" val="185189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As I said earlier, participation was a central pillar in our study. We had 5 workshops. As in any multidisciplinary meeting, we grew in complexity and in efforts of synthesis and convergence</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In W1, agronomist…..we were able to define …</a:t>
            </a:r>
            <a:endParaRPr lang="es-AR" sz="105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7</a:t>
            </a:fld>
            <a:endParaRPr lang="en-US" altLang="es-AR"/>
          </a:p>
        </p:txBody>
      </p:sp>
    </p:spTree>
    <p:extLst>
      <p:ext uri="{BB962C8B-B14F-4D97-AF65-F5344CB8AC3E}">
        <p14:creationId xmlns:p14="http://schemas.microsoft.com/office/powerpoint/2010/main" val="104593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From W2 we were able to…</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Identify milestones and potential drivers by looking deeper in the past, present and future and…. </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thinking about the stakeholders to be involved in future workshops</a:t>
            </a:r>
            <a:endParaRPr lang="es-AR" sz="105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8</a:t>
            </a:fld>
            <a:endParaRPr lang="en-US" altLang="es-AR"/>
          </a:p>
        </p:txBody>
      </p:sp>
    </p:spTree>
    <p:extLst>
      <p:ext uri="{BB962C8B-B14F-4D97-AF65-F5344CB8AC3E}">
        <p14:creationId xmlns:p14="http://schemas.microsoft.com/office/powerpoint/2010/main" val="268692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In W3, working with experts from different institutions we were dedicated to </a:t>
            </a:r>
            <a:r>
              <a:rPr lang="en-US" sz="1200" kern="1200" dirty="0" err="1" smtClean="0">
                <a:solidFill>
                  <a:schemeClr val="tx1"/>
                </a:solidFill>
                <a:effectLst/>
                <a:latin typeface="Times New Roman" pitchFamily="18" charset="0"/>
                <a:ea typeface="+mn-ea"/>
                <a:cs typeface="+mn-cs"/>
              </a:rPr>
              <a:t>identifyi</a:t>
            </a:r>
            <a:r>
              <a:rPr lang="en-US" sz="1200" kern="1200" dirty="0" smtClean="0">
                <a:solidFill>
                  <a:schemeClr val="tx1"/>
                </a:solidFill>
                <a:effectLst/>
                <a:latin typeface="Times New Roman" pitchFamily="18" charset="0"/>
                <a:ea typeface="+mn-ea"/>
                <a:cs typeface="+mn-cs"/>
              </a:rPr>
              <a:t> attributes that should be part of our desirable future. </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At this point, I must admit, complexity and broadness were there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and a sense of frustration start to invade us. However</a:t>
            </a:r>
            <a:endParaRPr lang="es-AR" sz="105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9</a:t>
            </a:fld>
            <a:endParaRPr lang="en-US" altLang="es-AR"/>
          </a:p>
        </p:txBody>
      </p:sp>
    </p:spTree>
    <p:extLst>
      <p:ext uri="{BB962C8B-B14F-4D97-AF65-F5344CB8AC3E}">
        <p14:creationId xmlns:p14="http://schemas.microsoft.com/office/powerpoint/2010/main" val="342180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However, in W4, with more stakeholders, we had the opportunity to sort and synthesize on the three dimensions of the SGDs, which was a great progress. So…we defined 15 productive, social and environmental attributes firmly associated to a desirable scenario 2030.</a:t>
            </a:r>
            <a:endParaRPr lang="es-AR" sz="120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10</a:t>
            </a:fld>
            <a:endParaRPr lang="en-US" altLang="es-AR"/>
          </a:p>
        </p:txBody>
      </p:sp>
    </p:spTree>
    <p:extLst>
      <p:ext uri="{BB962C8B-B14F-4D97-AF65-F5344CB8AC3E}">
        <p14:creationId xmlns:p14="http://schemas.microsoft.com/office/powerpoint/2010/main" val="397062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AR"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In workshop 5, we decided to listen to the drivers. To do so, we focused on the relationship between influence and driver dependence according to that indicated by Godet.</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In brief, each quadrant of this figure tells us something about our drivers. Thus, the quadrant...</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High </a:t>
            </a:r>
            <a:r>
              <a:rPr lang="en-US" sz="1200" kern="1200" dirty="0" err="1" smtClean="0">
                <a:solidFill>
                  <a:schemeClr val="tx1"/>
                </a:solidFill>
                <a:effectLst/>
                <a:latin typeface="Times New Roman" pitchFamily="18" charset="0"/>
                <a:ea typeface="+mn-ea"/>
                <a:cs typeface="+mn-cs"/>
              </a:rPr>
              <a:t>High</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High Low</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t>
            </a:r>
            <a:endParaRPr lang="es-AR" sz="1050" kern="1200" dirty="0" smtClean="0">
              <a:solidFill>
                <a:schemeClr val="tx1"/>
              </a:solidFill>
              <a:effectLst/>
              <a:latin typeface="Times New Roman" pitchFamily="18" charset="0"/>
              <a:ea typeface="+mn-ea"/>
              <a:cs typeface="+mn-cs"/>
            </a:endParaRPr>
          </a:p>
          <a:p>
            <a:pPr lvl="1"/>
            <a:r>
              <a:rPr lang="en-US" sz="1200" kern="1200" dirty="0" smtClean="0">
                <a:solidFill>
                  <a:schemeClr val="tx1"/>
                </a:solidFill>
                <a:effectLst/>
                <a:latin typeface="Times New Roman" pitchFamily="18" charset="0"/>
                <a:ea typeface="+mn-ea"/>
                <a:cs typeface="+mn-cs"/>
              </a:rPr>
              <a:t>…</a:t>
            </a:r>
            <a:endParaRPr lang="es-AR" sz="1050" kern="1200" dirty="0" smtClean="0">
              <a:solidFill>
                <a:schemeClr val="tx1"/>
              </a:solidFill>
              <a:effectLst/>
              <a:latin typeface="Times New Roman" pitchFamily="18" charset="0"/>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a:defRPr/>
            </a:pPr>
            <a:fld id="{71A60502-9481-44F6-BE55-C358F872BAB3}" type="slidenum">
              <a:rPr lang="en-US" altLang="es-AR" smtClean="0"/>
              <a:pPr>
                <a:defRPr/>
              </a:pPr>
              <a:t>11</a:t>
            </a:fld>
            <a:endParaRPr lang="en-US" altLang="es-AR"/>
          </a:p>
        </p:txBody>
      </p:sp>
    </p:spTree>
    <p:extLst>
      <p:ext uri="{BB962C8B-B14F-4D97-AF65-F5344CB8AC3E}">
        <p14:creationId xmlns:p14="http://schemas.microsoft.com/office/powerpoint/2010/main" val="391603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MX" altLang="es-AR"/>
          </a:p>
        </p:txBody>
      </p:sp>
      <p:sp>
        <p:nvSpPr>
          <p:cNvPr id="5" name="Footer Placeholder 4"/>
          <p:cNvSpPr>
            <a:spLocks noGrp="1"/>
          </p:cNvSpPr>
          <p:nvPr>
            <p:ph type="ftr" sz="quarter" idx="11"/>
          </p:nvPr>
        </p:nvSpPr>
        <p:spPr/>
        <p:txBody>
          <a:bodyPr/>
          <a:lstStyle/>
          <a:p>
            <a:pPr>
              <a:defRPr/>
            </a:pPr>
            <a:r>
              <a:rPr lang="es-MX" altLang="es-AR" smtClean="0"/>
              <a:t>inter-regionals</a:t>
            </a:r>
            <a:endParaRPr lang="es-MX" altLang="es-AR"/>
          </a:p>
        </p:txBody>
      </p:sp>
      <p:sp>
        <p:nvSpPr>
          <p:cNvPr id="6" name="Slide Number Placeholder 5"/>
          <p:cNvSpPr>
            <a:spLocks noGrp="1"/>
          </p:cNvSpPr>
          <p:nvPr>
            <p:ph type="sldNum" sz="quarter" idx="12"/>
          </p:nvPr>
        </p:nvSpPr>
        <p:spPr/>
        <p:txBody>
          <a:bodyPr/>
          <a:lstStyle/>
          <a:p>
            <a:pPr>
              <a:defRPr/>
            </a:pPr>
            <a:fld id="{EDAE95EB-F546-4755-A856-5E9075D11DCC}" type="slidenum">
              <a:rPr lang="es-MX" altLang="es-AR" smtClean="0"/>
              <a:pPr>
                <a:defRPr/>
              </a:pPr>
              <a:t>‹Nº›</a:t>
            </a:fld>
            <a:endParaRPr lang="es-MX" altLang="es-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1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MX" altLang="es-AR"/>
          </a:p>
        </p:txBody>
      </p:sp>
      <p:sp>
        <p:nvSpPr>
          <p:cNvPr id="5" name="Footer Placeholder 4"/>
          <p:cNvSpPr>
            <a:spLocks noGrp="1"/>
          </p:cNvSpPr>
          <p:nvPr>
            <p:ph type="ftr" sz="quarter" idx="11"/>
          </p:nvPr>
        </p:nvSpPr>
        <p:spPr/>
        <p:txBody>
          <a:bodyPr/>
          <a:lstStyle/>
          <a:p>
            <a:pPr>
              <a:defRPr/>
            </a:pPr>
            <a:r>
              <a:rPr lang="es-MX" altLang="es-AR" smtClean="0"/>
              <a:t>inter-regionals</a:t>
            </a:r>
            <a:endParaRPr lang="es-MX" altLang="es-AR"/>
          </a:p>
        </p:txBody>
      </p:sp>
      <p:sp>
        <p:nvSpPr>
          <p:cNvPr id="6" name="Slide Number Placeholder 5"/>
          <p:cNvSpPr>
            <a:spLocks noGrp="1"/>
          </p:cNvSpPr>
          <p:nvPr>
            <p:ph type="sldNum" sz="quarter" idx="12"/>
          </p:nvPr>
        </p:nvSpPr>
        <p:spPr/>
        <p:txBody>
          <a:bodyPr/>
          <a:lstStyle/>
          <a:p>
            <a:pPr>
              <a:defRPr/>
            </a:pPr>
            <a:fld id="{125BB55A-D027-4E6D-B5BF-A369CD80799D}" type="slidenum">
              <a:rPr lang="es-MX" altLang="es-AR" smtClean="0"/>
              <a:pPr>
                <a:defRPr/>
              </a:pPr>
              <a:t>‹Nº›</a:t>
            </a:fld>
            <a:endParaRPr lang="es-MX" altLang="es-AR"/>
          </a:p>
        </p:txBody>
      </p:sp>
    </p:spTree>
    <p:extLst>
      <p:ext uri="{BB962C8B-B14F-4D97-AF65-F5344CB8AC3E}">
        <p14:creationId xmlns:p14="http://schemas.microsoft.com/office/powerpoint/2010/main" val="186581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MX" altLang="es-AR"/>
          </a:p>
        </p:txBody>
      </p:sp>
      <p:sp>
        <p:nvSpPr>
          <p:cNvPr id="5" name="Footer Placeholder 4"/>
          <p:cNvSpPr>
            <a:spLocks noGrp="1"/>
          </p:cNvSpPr>
          <p:nvPr>
            <p:ph type="ftr" sz="quarter" idx="11"/>
          </p:nvPr>
        </p:nvSpPr>
        <p:spPr/>
        <p:txBody>
          <a:bodyPr/>
          <a:lstStyle/>
          <a:p>
            <a:pPr>
              <a:defRPr/>
            </a:pPr>
            <a:r>
              <a:rPr lang="es-MX" altLang="es-AR" smtClean="0"/>
              <a:t>inter-regionals</a:t>
            </a:r>
            <a:endParaRPr lang="es-MX" altLang="es-AR"/>
          </a:p>
        </p:txBody>
      </p:sp>
      <p:sp>
        <p:nvSpPr>
          <p:cNvPr id="6" name="Slide Number Placeholder 5"/>
          <p:cNvSpPr>
            <a:spLocks noGrp="1"/>
          </p:cNvSpPr>
          <p:nvPr>
            <p:ph type="sldNum" sz="quarter" idx="12"/>
          </p:nvPr>
        </p:nvSpPr>
        <p:spPr/>
        <p:txBody>
          <a:bodyPr/>
          <a:lstStyle/>
          <a:p>
            <a:pPr>
              <a:defRPr/>
            </a:pPr>
            <a:fld id="{2EB976CB-1128-460A-9234-62C9D1E9E405}" type="slidenum">
              <a:rPr lang="es-MX" altLang="es-AR" smtClean="0"/>
              <a:pPr>
                <a:defRPr/>
              </a:pPr>
              <a:t>‹Nº›</a:t>
            </a:fld>
            <a:endParaRPr lang="es-MX" altLang="es-AR"/>
          </a:p>
        </p:txBody>
      </p:sp>
    </p:spTree>
    <p:extLst>
      <p:ext uri="{BB962C8B-B14F-4D97-AF65-F5344CB8AC3E}">
        <p14:creationId xmlns:p14="http://schemas.microsoft.com/office/powerpoint/2010/main" val="62991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1066800" y="1981200"/>
            <a:ext cx="36957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914900" y="1981200"/>
            <a:ext cx="3695700" cy="4114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pPr>
              <a:defRPr/>
            </a:pPr>
            <a:endParaRPr lang="es-MX" altLang="es-AR"/>
          </a:p>
        </p:txBody>
      </p:sp>
      <p:sp>
        <p:nvSpPr>
          <p:cNvPr id="6" name="5 Marcador de pie de página"/>
          <p:cNvSpPr>
            <a:spLocks noGrp="1"/>
          </p:cNvSpPr>
          <p:nvPr>
            <p:ph type="ftr" sz="quarter" idx="11"/>
          </p:nvPr>
        </p:nvSpPr>
        <p:spPr/>
        <p:txBody>
          <a:bodyPr/>
          <a:lstStyle>
            <a:lvl1pPr>
              <a:defRPr/>
            </a:lvl1pPr>
          </a:lstStyle>
          <a:p>
            <a:pPr>
              <a:defRPr/>
            </a:pPr>
            <a:r>
              <a:rPr lang="es-MX" altLang="es-AR"/>
              <a:t>inter-regionals</a:t>
            </a:r>
          </a:p>
        </p:txBody>
      </p:sp>
      <p:sp>
        <p:nvSpPr>
          <p:cNvPr id="7" name="6 Marcador de número de diapositiva"/>
          <p:cNvSpPr>
            <a:spLocks noGrp="1"/>
          </p:cNvSpPr>
          <p:nvPr>
            <p:ph type="sldNum" sz="quarter" idx="12"/>
          </p:nvPr>
        </p:nvSpPr>
        <p:spPr/>
        <p:txBody>
          <a:bodyPr/>
          <a:lstStyle>
            <a:lvl1pPr>
              <a:defRPr/>
            </a:lvl1pPr>
          </a:lstStyle>
          <a:p>
            <a:pPr>
              <a:defRPr/>
            </a:pPr>
            <a:fld id="{B285AE68-8AEB-42EC-96C1-9A1D5799FA4C}" type="slidenum">
              <a:rPr lang="es-MX" altLang="es-AR"/>
              <a:pPr>
                <a:defRPr/>
              </a:pPr>
              <a:t>‹Nº›</a:t>
            </a:fld>
            <a:endParaRPr lang="es-MX" altLang="es-AR"/>
          </a:p>
        </p:txBody>
      </p:sp>
    </p:spTree>
    <p:extLst>
      <p:ext uri="{BB962C8B-B14F-4D97-AF65-F5344CB8AC3E}">
        <p14:creationId xmlns:p14="http://schemas.microsoft.com/office/powerpoint/2010/main" val="1699518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MX" altLang="es-AR"/>
          </a:p>
        </p:txBody>
      </p:sp>
      <p:sp>
        <p:nvSpPr>
          <p:cNvPr id="5" name="Footer Placeholder 4"/>
          <p:cNvSpPr>
            <a:spLocks noGrp="1"/>
          </p:cNvSpPr>
          <p:nvPr>
            <p:ph type="ftr" sz="quarter" idx="11"/>
          </p:nvPr>
        </p:nvSpPr>
        <p:spPr/>
        <p:txBody>
          <a:bodyPr/>
          <a:lstStyle/>
          <a:p>
            <a:pPr>
              <a:defRPr/>
            </a:pPr>
            <a:r>
              <a:rPr lang="es-MX" altLang="es-AR" smtClean="0"/>
              <a:t>inter-regionals</a:t>
            </a:r>
            <a:endParaRPr lang="es-MX" altLang="es-AR"/>
          </a:p>
        </p:txBody>
      </p:sp>
      <p:sp>
        <p:nvSpPr>
          <p:cNvPr id="6" name="Slide Number Placeholder 5"/>
          <p:cNvSpPr>
            <a:spLocks noGrp="1"/>
          </p:cNvSpPr>
          <p:nvPr>
            <p:ph type="sldNum" sz="quarter" idx="12"/>
          </p:nvPr>
        </p:nvSpPr>
        <p:spPr/>
        <p:txBody>
          <a:bodyPr/>
          <a:lstStyle/>
          <a:p>
            <a:pPr>
              <a:defRPr/>
            </a:pPr>
            <a:fld id="{79061525-088C-44EB-A5E6-D2C3F2896DD2}" type="slidenum">
              <a:rPr lang="es-MX" altLang="es-AR" smtClean="0"/>
              <a:pPr>
                <a:defRPr/>
              </a:pPr>
              <a:t>‹Nº›</a:t>
            </a:fld>
            <a:endParaRPr lang="es-MX" altLang="es-AR"/>
          </a:p>
        </p:txBody>
      </p:sp>
    </p:spTree>
    <p:extLst>
      <p:ext uri="{BB962C8B-B14F-4D97-AF65-F5344CB8AC3E}">
        <p14:creationId xmlns:p14="http://schemas.microsoft.com/office/powerpoint/2010/main" val="45230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a:defRPr/>
            </a:pPr>
            <a:endParaRPr lang="es-MX" altLang="es-AR"/>
          </a:p>
        </p:txBody>
      </p:sp>
      <p:sp>
        <p:nvSpPr>
          <p:cNvPr id="5" name="Footer Placeholder 4"/>
          <p:cNvSpPr>
            <a:spLocks noGrp="1"/>
          </p:cNvSpPr>
          <p:nvPr>
            <p:ph type="ftr" sz="quarter" idx="11"/>
          </p:nvPr>
        </p:nvSpPr>
        <p:spPr/>
        <p:txBody>
          <a:bodyPr/>
          <a:lstStyle/>
          <a:p>
            <a:pPr>
              <a:defRPr/>
            </a:pPr>
            <a:r>
              <a:rPr lang="es-MX" altLang="es-AR" smtClean="0"/>
              <a:t>inter-regionals</a:t>
            </a:r>
            <a:endParaRPr lang="es-MX" altLang="es-AR"/>
          </a:p>
        </p:txBody>
      </p:sp>
      <p:sp>
        <p:nvSpPr>
          <p:cNvPr id="6" name="Slide Number Placeholder 5"/>
          <p:cNvSpPr>
            <a:spLocks noGrp="1"/>
          </p:cNvSpPr>
          <p:nvPr>
            <p:ph type="sldNum" sz="quarter" idx="12"/>
          </p:nvPr>
        </p:nvSpPr>
        <p:spPr/>
        <p:txBody>
          <a:bodyPr/>
          <a:lstStyle/>
          <a:p>
            <a:pPr>
              <a:defRPr/>
            </a:pPr>
            <a:fld id="{818973FC-2B9F-42CF-8E6A-A9FC5314F65C}" type="slidenum">
              <a:rPr lang="es-MX" altLang="es-AR" smtClean="0"/>
              <a:pPr>
                <a:defRPr/>
              </a:pPr>
              <a:t>‹Nº›</a:t>
            </a:fld>
            <a:endParaRPr lang="es-MX" altLang="es-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3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endParaRPr lang="es-MX" altLang="es-AR"/>
          </a:p>
        </p:txBody>
      </p:sp>
      <p:sp>
        <p:nvSpPr>
          <p:cNvPr id="6" name="Footer Placeholder 5"/>
          <p:cNvSpPr>
            <a:spLocks noGrp="1"/>
          </p:cNvSpPr>
          <p:nvPr>
            <p:ph type="ftr" sz="quarter" idx="11"/>
          </p:nvPr>
        </p:nvSpPr>
        <p:spPr/>
        <p:txBody>
          <a:bodyPr/>
          <a:lstStyle/>
          <a:p>
            <a:pPr>
              <a:defRPr/>
            </a:pPr>
            <a:r>
              <a:rPr lang="es-MX" altLang="es-AR" smtClean="0"/>
              <a:t>inter-regionals</a:t>
            </a:r>
            <a:endParaRPr lang="es-MX" altLang="es-AR"/>
          </a:p>
        </p:txBody>
      </p:sp>
      <p:sp>
        <p:nvSpPr>
          <p:cNvPr id="7" name="Slide Number Placeholder 6"/>
          <p:cNvSpPr>
            <a:spLocks noGrp="1"/>
          </p:cNvSpPr>
          <p:nvPr>
            <p:ph type="sldNum" sz="quarter" idx="12"/>
          </p:nvPr>
        </p:nvSpPr>
        <p:spPr/>
        <p:txBody>
          <a:bodyPr/>
          <a:lstStyle/>
          <a:p>
            <a:pPr>
              <a:defRPr/>
            </a:pPr>
            <a:fld id="{9777DA68-3960-4B48-8FBB-1387573D5D33}" type="slidenum">
              <a:rPr lang="es-MX" altLang="es-AR" smtClean="0"/>
              <a:pPr>
                <a:defRPr/>
              </a:pPr>
              <a:t>‹Nº›</a:t>
            </a:fld>
            <a:endParaRPr lang="es-MX" altLang="es-AR"/>
          </a:p>
        </p:txBody>
      </p:sp>
    </p:spTree>
    <p:extLst>
      <p:ext uri="{BB962C8B-B14F-4D97-AF65-F5344CB8AC3E}">
        <p14:creationId xmlns:p14="http://schemas.microsoft.com/office/powerpoint/2010/main" val="288007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MX" altLang="es-AR"/>
          </a:p>
        </p:txBody>
      </p:sp>
      <p:sp>
        <p:nvSpPr>
          <p:cNvPr id="8" name="Footer Placeholder 7"/>
          <p:cNvSpPr>
            <a:spLocks noGrp="1"/>
          </p:cNvSpPr>
          <p:nvPr>
            <p:ph type="ftr" sz="quarter" idx="11"/>
          </p:nvPr>
        </p:nvSpPr>
        <p:spPr/>
        <p:txBody>
          <a:bodyPr/>
          <a:lstStyle/>
          <a:p>
            <a:pPr>
              <a:defRPr/>
            </a:pPr>
            <a:r>
              <a:rPr lang="es-MX" altLang="es-AR" smtClean="0"/>
              <a:t>inter-regionals</a:t>
            </a:r>
            <a:endParaRPr lang="es-MX" altLang="es-AR"/>
          </a:p>
        </p:txBody>
      </p:sp>
      <p:sp>
        <p:nvSpPr>
          <p:cNvPr id="9" name="Slide Number Placeholder 8"/>
          <p:cNvSpPr>
            <a:spLocks noGrp="1"/>
          </p:cNvSpPr>
          <p:nvPr>
            <p:ph type="sldNum" sz="quarter" idx="12"/>
          </p:nvPr>
        </p:nvSpPr>
        <p:spPr/>
        <p:txBody>
          <a:bodyPr/>
          <a:lstStyle/>
          <a:p>
            <a:pPr>
              <a:defRPr/>
            </a:pPr>
            <a:fld id="{3F1BD787-ED10-4872-A9B3-BA813B30BB21}" type="slidenum">
              <a:rPr lang="es-MX" altLang="es-AR" smtClean="0"/>
              <a:pPr>
                <a:defRPr/>
              </a:pPr>
              <a:t>‹Nº›</a:t>
            </a:fld>
            <a:endParaRPr lang="es-MX" altLang="es-AR"/>
          </a:p>
        </p:txBody>
      </p:sp>
    </p:spTree>
    <p:extLst>
      <p:ext uri="{BB962C8B-B14F-4D97-AF65-F5344CB8AC3E}">
        <p14:creationId xmlns:p14="http://schemas.microsoft.com/office/powerpoint/2010/main" val="44432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MX" altLang="es-AR"/>
          </a:p>
        </p:txBody>
      </p:sp>
      <p:sp>
        <p:nvSpPr>
          <p:cNvPr id="4" name="Footer Placeholder 3"/>
          <p:cNvSpPr>
            <a:spLocks noGrp="1"/>
          </p:cNvSpPr>
          <p:nvPr>
            <p:ph type="ftr" sz="quarter" idx="11"/>
          </p:nvPr>
        </p:nvSpPr>
        <p:spPr/>
        <p:txBody>
          <a:bodyPr/>
          <a:lstStyle/>
          <a:p>
            <a:pPr>
              <a:defRPr/>
            </a:pPr>
            <a:r>
              <a:rPr lang="es-MX" altLang="es-AR" smtClean="0"/>
              <a:t>inter-regionals</a:t>
            </a:r>
            <a:endParaRPr lang="es-MX" altLang="es-AR"/>
          </a:p>
        </p:txBody>
      </p:sp>
      <p:sp>
        <p:nvSpPr>
          <p:cNvPr id="5" name="Slide Number Placeholder 4"/>
          <p:cNvSpPr>
            <a:spLocks noGrp="1"/>
          </p:cNvSpPr>
          <p:nvPr>
            <p:ph type="sldNum" sz="quarter" idx="12"/>
          </p:nvPr>
        </p:nvSpPr>
        <p:spPr/>
        <p:txBody>
          <a:bodyPr/>
          <a:lstStyle/>
          <a:p>
            <a:pPr>
              <a:defRPr/>
            </a:pPr>
            <a:fld id="{0158C1CB-EF8D-4FD6-8E92-DDE9BA1FD9B3}" type="slidenum">
              <a:rPr lang="es-MX" altLang="es-AR" smtClean="0"/>
              <a:pPr>
                <a:defRPr/>
              </a:pPr>
              <a:t>‹Nº›</a:t>
            </a:fld>
            <a:endParaRPr lang="es-MX" altLang="es-AR"/>
          </a:p>
        </p:txBody>
      </p:sp>
    </p:spTree>
    <p:extLst>
      <p:ext uri="{BB962C8B-B14F-4D97-AF65-F5344CB8AC3E}">
        <p14:creationId xmlns:p14="http://schemas.microsoft.com/office/powerpoint/2010/main" val="290191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s-MX" altLang="es-A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s-MX" altLang="es-AR" smtClean="0"/>
              <a:t>inter-regionals</a:t>
            </a:r>
            <a:endParaRPr lang="es-MX" altLang="es-AR"/>
          </a:p>
        </p:txBody>
      </p:sp>
      <p:sp>
        <p:nvSpPr>
          <p:cNvPr id="9" name="Slide Number Placeholder 8"/>
          <p:cNvSpPr>
            <a:spLocks noGrp="1"/>
          </p:cNvSpPr>
          <p:nvPr>
            <p:ph type="sldNum" sz="quarter" idx="12"/>
          </p:nvPr>
        </p:nvSpPr>
        <p:spPr/>
        <p:txBody>
          <a:bodyPr/>
          <a:lstStyle/>
          <a:p>
            <a:pPr>
              <a:defRPr/>
            </a:pPr>
            <a:fld id="{C046722F-0D90-4C80-8995-00106D2B5DC8}" type="slidenum">
              <a:rPr lang="es-MX" altLang="es-AR" smtClean="0"/>
              <a:pPr>
                <a:defRPr/>
              </a:pPr>
              <a:t>‹Nº›</a:t>
            </a:fld>
            <a:endParaRPr lang="es-MX" altLang="es-AR"/>
          </a:p>
        </p:txBody>
      </p:sp>
    </p:spTree>
    <p:extLst>
      <p:ext uri="{BB962C8B-B14F-4D97-AF65-F5344CB8AC3E}">
        <p14:creationId xmlns:p14="http://schemas.microsoft.com/office/powerpoint/2010/main" val="12874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s-MX" altLang="es-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s-MX" altLang="es-AR" smtClean="0"/>
              <a:t>inter-regionals</a:t>
            </a:r>
            <a:endParaRPr lang="es-MX" alt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D7589E9-B0F6-4E93-A2AF-416832F469AB}" type="slidenum">
              <a:rPr lang="es-MX" altLang="es-AR" smtClean="0"/>
              <a:pPr>
                <a:defRPr/>
              </a:pPr>
              <a:t>‹Nº›</a:t>
            </a:fld>
            <a:endParaRPr lang="es-MX" altLang="es-AR"/>
          </a:p>
        </p:txBody>
      </p:sp>
    </p:spTree>
    <p:extLst>
      <p:ext uri="{BB962C8B-B14F-4D97-AF65-F5344CB8AC3E}">
        <p14:creationId xmlns:p14="http://schemas.microsoft.com/office/powerpoint/2010/main" val="132997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endParaRPr lang="es-MX" altLang="es-AR"/>
          </a:p>
        </p:txBody>
      </p:sp>
      <p:sp>
        <p:nvSpPr>
          <p:cNvPr id="6" name="Footer Placeholder 5"/>
          <p:cNvSpPr>
            <a:spLocks noGrp="1"/>
          </p:cNvSpPr>
          <p:nvPr>
            <p:ph type="ftr" sz="quarter" idx="11"/>
          </p:nvPr>
        </p:nvSpPr>
        <p:spPr/>
        <p:txBody>
          <a:bodyPr/>
          <a:lstStyle/>
          <a:p>
            <a:pPr>
              <a:defRPr/>
            </a:pPr>
            <a:r>
              <a:rPr lang="es-MX" altLang="es-AR" smtClean="0"/>
              <a:t>inter-regionals</a:t>
            </a:r>
            <a:endParaRPr lang="es-MX" altLang="es-AR"/>
          </a:p>
        </p:txBody>
      </p:sp>
      <p:sp>
        <p:nvSpPr>
          <p:cNvPr id="7" name="Slide Number Placeholder 6"/>
          <p:cNvSpPr>
            <a:spLocks noGrp="1"/>
          </p:cNvSpPr>
          <p:nvPr>
            <p:ph type="sldNum" sz="quarter" idx="12"/>
          </p:nvPr>
        </p:nvSpPr>
        <p:spPr/>
        <p:txBody>
          <a:bodyPr/>
          <a:lstStyle/>
          <a:p>
            <a:pPr>
              <a:defRPr/>
            </a:pPr>
            <a:fld id="{54C05A33-7743-4A5E-8D85-A1FADFAFFF30}" type="slidenum">
              <a:rPr lang="es-MX" altLang="es-AR" smtClean="0"/>
              <a:pPr>
                <a:defRPr/>
              </a:pPr>
              <a:t>‹Nº›</a:t>
            </a:fld>
            <a:endParaRPr lang="es-MX" altLang="es-AR"/>
          </a:p>
        </p:txBody>
      </p:sp>
    </p:spTree>
    <p:extLst>
      <p:ext uri="{BB962C8B-B14F-4D97-AF65-F5344CB8AC3E}">
        <p14:creationId xmlns:p14="http://schemas.microsoft.com/office/powerpoint/2010/main" val="161180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s-MX" altLang="es-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s-MX" altLang="es-AR" smtClean="0"/>
              <a:t>inter-regionals</a:t>
            </a:r>
            <a:endParaRPr lang="es-MX" altLang="es-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0158C1CB-EF8D-4FD6-8E92-DDE9BA1FD9B3}" type="slidenum">
              <a:rPr lang="es-MX" altLang="es-AR" smtClean="0"/>
              <a:pPr>
                <a:defRPr/>
              </a:pPr>
              <a:t>‹Nº›</a:t>
            </a:fld>
            <a:endParaRPr lang="es-MX" altLang="es-A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2547"/>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07905" y="287131"/>
            <a:ext cx="9006385" cy="1431925"/>
          </a:xfrm>
        </p:spPr>
        <p:txBody>
          <a:bodyPr>
            <a:normAutofit/>
          </a:bodyPr>
          <a:lstStyle/>
          <a:p>
            <a:r>
              <a:rPr lang="en-US" sz="3100" b="1" dirty="0"/>
              <a:t>A PATHWAY TO A SUSTAINABLE AGRICULTURE. CASE STUDY OF ENTRE RÍOS, ARGENTINA.</a:t>
            </a:r>
            <a:r>
              <a:rPr lang="es-AR" sz="3100" dirty="0"/>
              <a:t/>
            </a:r>
            <a:br>
              <a:rPr lang="es-AR" sz="3100" dirty="0"/>
            </a:br>
            <a:r>
              <a:rPr lang="en-US" sz="2000" b="1" dirty="0"/>
              <a:t>O. </a:t>
            </a:r>
            <a:r>
              <a:rPr lang="en-US" sz="2000" b="1" dirty="0" smtClean="0"/>
              <a:t>Valentinuz*, </a:t>
            </a:r>
            <a:r>
              <a:rPr lang="en-US" sz="2000" b="1" dirty="0"/>
              <a:t>M. </a:t>
            </a:r>
            <a:r>
              <a:rPr lang="en-US" sz="2000" b="1" dirty="0" smtClean="0"/>
              <a:t>Siede, </a:t>
            </a:r>
            <a:r>
              <a:rPr lang="en-US" sz="2000" b="1" dirty="0"/>
              <a:t>C. </a:t>
            </a:r>
            <a:r>
              <a:rPr lang="en-US" sz="2000" b="1" dirty="0" smtClean="0"/>
              <a:t>Seiler, </a:t>
            </a:r>
            <a:r>
              <a:rPr lang="en-US" sz="2000" b="1" dirty="0"/>
              <a:t>O. </a:t>
            </a:r>
            <a:r>
              <a:rPr lang="en-US" sz="2000" b="1" dirty="0" smtClean="0"/>
              <a:t>Caviglia, </a:t>
            </a:r>
            <a:r>
              <a:rPr lang="en-US" sz="2000" b="1" dirty="0"/>
              <a:t>I. </a:t>
            </a:r>
            <a:r>
              <a:rPr lang="en-US" sz="2000" b="1" dirty="0" smtClean="0"/>
              <a:t>Truffer, </a:t>
            </a:r>
            <a:r>
              <a:rPr lang="en-US" sz="2000" b="1" dirty="0"/>
              <a:t>C. </a:t>
            </a:r>
            <a:r>
              <a:rPr lang="en-US" sz="2000" b="1" dirty="0" smtClean="0"/>
              <a:t>Main</a:t>
            </a:r>
            <a:r>
              <a:rPr lang="en-US" sz="2000" b="1" baseline="30000" dirty="0"/>
              <a:t>,</a:t>
            </a:r>
            <a:r>
              <a:rPr lang="en-US" sz="2000" b="1" dirty="0" smtClean="0"/>
              <a:t> </a:t>
            </a:r>
            <a:r>
              <a:rPr lang="en-US" sz="2000" b="1" dirty="0"/>
              <a:t>W. </a:t>
            </a:r>
            <a:r>
              <a:rPr lang="en-US" sz="2000" b="1" dirty="0" smtClean="0"/>
              <a:t>Mancuso, </a:t>
            </a:r>
            <a:r>
              <a:rPr lang="en-US" sz="2000" b="1" dirty="0"/>
              <a:t>R. </a:t>
            </a:r>
            <a:r>
              <a:rPr lang="en-US" sz="2000" b="1" dirty="0" smtClean="0"/>
              <a:t>Brassesco</a:t>
            </a:r>
            <a:r>
              <a:rPr lang="es-AR" sz="2000" dirty="0"/>
              <a:t/>
            </a:r>
            <a:br>
              <a:rPr lang="es-AR" sz="2000" dirty="0"/>
            </a:br>
            <a:endParaRPr lang="es-AR" sz="2000" dirty="0"/>
          </a:p>
        </p:txBody>
      </p:sp>
      <p:sp>
        <p:nvSpPr>
          <p:cNvPr id="3" name="Marcador de texto 2"/>
          <p:cNvSpPr>
            <a:spLocks noGrp="1"/>
          </p:cNvSpPr>
          <p:nvPr>
            <p:ph type="body" sz="half" idx="1"/>
          </p:nvPr>
        </p:nvSpPr>
        <p:spPr>
          <a:xfrm>
            <a:off x="213348" y="2219470"/>
            <a:ext cx="8930652" cy="4432063"/>
          </a:xfrm>
        </p:spPr>
        <p:txBody>
          <a:bodyPr>
            <a:normAutofit/>
          </a:bodyPr>
          <a:lstStyle/>
          <a:p>
            <a:pPr>
              <a:buFont typeface="Wingdings" panose="05000000000000000000" pitchFamily="2" charset="2"/>
              <a:buChar char="q"/>
            </a:pPr>
            <a:r>
              <a:rPr lang="es-AR" dirty="0" smtClean="0"/>
              <a:t>INTRODUCTION</a:t>
            </a:r>
          </a:p>
          <a:p>
            <a:pPr>
              <a:buFont typeface="Wingdings" panose="05000000000000000000" pitchFamily="2" charset="2"/>
              <a:buChar char="q"/>
            </a:pPr>
            <a:endParaRPr lang="es-AR" dirty="0" smtClean="0"/>
          </a:p>
          <a:p>
            <a:pPr>
              <a:buFont typeface="Wingdings" panose="05000000000000000000" pitchFamily="2" charset="2"/>
              <a:buChar char="q"/>
            </a:pPr>
            <a:r>
              <a:rPr lang="es-AR" dirty="0"/>
              <a:t>STUDY </a:t>
            </a:r>
            <a:r>
              <a:rPr lang="es-AR" dirty="0" smtClean="0"/>
              <a:t>CASE</a:t>
            </a:r>
          </a:p>
          <a:p>
            <a:pPr>
              <a:buFont typeface="Wingdings" panose="05000000000000000000" pitchFamily="2" charset="2"/>
              <a:buChar char="q"/>
            </a:pPr>
            <a:endParaRPr lang="es-AR" dirty="0" smtClean="0"/>
          </a:p>
          <a:p>
            <a:pPr>
              <a:buFont typeface="Wingdings" panose="05000000000000000000" pitchFamily="2" charset="2"/>
              <a:buChar char="q"/>
            </a:pPr>
            <a:r>
              <a:rPr lang="es-AR" dirty="0" smtClean="0"/>
              <a:t>RESULTS</a:t>
            </a:r>
          </a:p>
          <a:p>
            <a:pPr>
              <a:buFont typeface="Wingdings" panose="05000000000000000000" pitchFamily="2" charset="2"/>
              <a:buChar char="q"/>
            </a:pPr>
            <a:endParaRPr lang="es-AR" dirty="0" smtClean="0"/>
          </a:p>
          <a:p>
            <a:pPr>
              <a:buFont typeface="Wingdings" panose="05000000000000000000" pitchFamily="2" charset="2"/>
              <a:buChar char="q"/>
            </a:pPr>
            <a:r>
              <a:rPr lang="es-AR" dirty="0" smtClean="0"/>
              <a:t>CONCLUSIONS</a:t>
            </a:r>
          </a:p>
          <a:p>
            <a:pPr>
              <a:buFont typeface="Wingdings" panose="05000000000000000000" pitchFamily="2" charset="2"/>
              <a:buChar char="q"/>
            </a:pPr>
            <a:endParaRPr lang="es-AR" dirty="0"/>
          </a:p>
          <a:p>
            <a:pPr>
              <a:buFont typeface="Wingdings" panose="05000000000000000000" pitchFamily="2" charset="2"/>
              <a:buChar char="q"/>
            </a:pPr>
            <a:endParaRPr lang="es-AR" dirty="0" smtClean="0"/>
          </a:p>
          <a:p>
            <a:pPr marL="0" indent="0">
              <a:buNone/>
            </a:pPr>
            <a:r>
              <a:rPr lang="es-AR" sz="1800" b="1" dirty="0" smtClean="0"/>
              <a:t>*valentinuz.oscar@inta.gob.ar</a:t>
            </a:r>
            <a:endParaRPr lang="es-AR" sz="1800" b="1" dirty="0"/>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1838296"/>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90320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6077" y="10623"/>
            <a:ext cx="8391355" cy="549979"/>
          </a:xfrm>
        </p:spPr>
        <p:txBody>
          <a:bodyPr>
            <a:noAutofit/>
          </a:bodyPr>
          <a:lstStyle/>
          <a:p>
            <a:r>
              <a:rPr lang="en-US" sz="3200" dirty="0" smtClean="0">
                <a:latin typeface="+mn-lt"/>
                <a:ea typeface="+mn-ea"/>
                <a:cs typeface="+mn-cs"/>
              </a:rPr>
              <a:t>Participatory Instances</a:t>
            </a:r>
            <a:endParaRPr lang="en-US" sz="3200" dirty="0">
              <a:latin typeface="+mn-lt"/>
              <a:ea typeface="+mn-ea"/>
              <a:cs typeface="+mn-cs"/>
            </a:endParaRPr>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562389"/>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flipH="1">
            <a:off x="404037" y="1005491"/>
            <a:ext cx="21265" cy="570968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
          <p:cNvSpPr>
            <a:spLocks noGrp="1" noChangeArrowheads="1"/>
          </p:cNvSpPr>
          <p:nvPr>
            <p:ph type="body" sz="half" idx="1"/>
          </p:nvPr>
        </p:nvSpPr>
        <p:spPr bwMode="auto">
          <a:xfrm>
            <a:off x="240056" y="408161"/>
            <a:ext cx="7468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W4 (April 10,</a:t>
            </a:r>
            <a:r>
              <a:rPr kumimoji="0" lang="en-US" altLang="es-AR" b="0" i="0" u="none" strike="noStrike" cap="none" normalizeH="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 2019</a:t>
            </a: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kumimoji="0" lang="es-AR" altLang="es-AR"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003353107"/>
              </p:ext>
            </p:extLst>
          </p:nvPr>
        </p:nvGraphicFramePr>
        <p:xfrm>
          <a:off x="574158" y="985162"/>
          <a:ext cx="8389089" cy="5596390"/>
        </p:xfrm>
        <a:graphic>
          <a:graphicData uri="http://schemas.openxmlformats.org/drawingml/2006/table">
            <a:tbl>
              <a:tblPr firstRow="1" firstCol="1" bandRow="1">
                <a:tableStyleId>{5C22544A-7EE6-4342-B048-85BDC9FD1C3A}</a:tableStyleId>
              </a:tblPr>
              <a:tblGrid>
                <a:gridCol w="2626338">
                  <a:extLst>
                    <a:ext uri="{9D8B030D-6E8A-4147-A177-3AD203B41FA5}">
                      <a16:colId xmlns:a16="http://schemas.microsoft.com/office/drawing/2014/main" val="3907206990"/>
                    </a:ext>
                  </a:extLst>
                </a:gridCol>
                <a:gridCol w="1504759">
                  <a:extLst>
                    <a:ext uri="{9D8B030D-6E8A-4147-A177-3AD203B41FA5}">
                      <a16:colId xmlns:a16="http://schemas.microsoft.com/office/drawing/2014/main" val="2770979773"/>
                    </a:ext>
                  </a:extLst>
                </a:gridCol>
                <a:gridCol w="4257992">
                  <a:extLst>
                    <a:ext uri="{9D8B030D-6E8A-4147-A177-3AD203B41FA5}">
                      <a16:colId xmlns:a16="http://schemas.microsoft.com/office/drawing/2014/main" val="1340325638"/>
                    </a:ext>
                  </a:extLst>
                </a:gridCol>
              </a:tblGrid>
              <a:tr h="518176">
                <a:tc>
                  <a:txBody>
                    <a:bodyPr/>
                    <a:lstStyle/>
                    <a:p>
                      <a:pPr algn="ctr">
                        <a:lnSpc>
                          <a:spcPct val="107000"/>
                        </a:lnSpc>
                        <a:spcBef>
                          <a:spcPts val="300"/>
                        </a:spcBef>
                        <a:spcAft>
                          <a:spcPts val="300"/>
                        </a:spcAft>
                      </a:pPr>
                      <a:r>
                        <a:rPr lang="en-US" sz="1600" dirty="0">
                          <a:effectLst/>
                        </a:rPr>
                        <a:t>Attendant´s institutions (*)</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58600" marR="58600" marT="0" marB="0"/>
                </a:tc>
                <a:tc>
                  <a:txBody>
                    <a:bodyPr/>
                    <a:lstStyle/>
                    <a:p>
                      <a:pPr algn="ctr">
                        <a:lnSpc>
                          <a:spcPct val="107000"/>
                        </a:lnSpc>
                        <a:spcBef>
                          <a:spcPts val="300"/>
                        </a:spcBef>
                        <a:spcAft>
                          <a:spcPts val="300"/>
                        </a:spcAft>
                      </a:pPr>
                      <a:r>
                        <a:rPr lang="en-US" sz="1600" dirty="0">
                          <a:effectLst/>
                        </a:rPr>
                        <a:t>Sustainability dimension</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58600" marR="58600" marT="0" marB="0"/>
                </a:tc>
                <a:tc>
                  <a:txBody>
                    <a:bodyPr/>
                    <a:lstStyle/>
                    <a:p>
                      <a:pPr algn="ctr">
                        <a:lnSpc>
                          <a:spcPct val="107000"/>
                        </a:lnSpc>
                        <a:spcBef>
                          <a:spcPts val="300"/>
                        </a:spcBef>
                        <a:spcAft>
                          <a:spcPts val="300"/>
                        </a:spcAft>
                      </a:pPr>
                      <a:r>
                        <a:rPr lang="en-US" sz="1600" dirty="0">
                          <a:effectLst/>
                        </a:rPr>
                        <a:t>Essential attributes for a desirable future</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58600" marR="58600" marT="0" marB="0"/>
                </a:tc>
                <a:extLst>
                  <a:ext uri="{0D108BD9-81ED-4DB2-BD59-A6C34878D82A}">
                    <a16:rowId xmlns:a16="http://schemas.microsoft.com/office/drawing/2014/main" val="1489323739"/>
                  </a:ext>
                </a:extLst>
              </a:tr>
              <a:tr h="5074547">
                <a:tc>
                  <a:txBody>
                    <a:bodyPr/>
                    <a:lstStyle/>
                    <a:p>
                      <a:pPr>
                        <a:lnSpc>
                          <a:spcPct val="107000"/>
                        </a:lnSpc>
                        <a:spcAft>
                          <a:spcPts val="0"/>
                        </a:spcAft>
                      </a:pPr>
                      <a:r>
                        <a:rPr lang="en-US" sz="1600" dirty="0">
                          <a:effectLst/>
                        </a:rPr>
                        <a:t>Government officials</a:t>
                      </a:r>
                      <a:endParaRPr lang="es-AR" sz="1600" dirty="0">
                        <a:effectLst/>
                      </a:endParaRPr>
                    </a:p>
                    <a:p>
                      <a:pPr marL="342900" lvl="0" indent="-342900">
                        <a:lnSpc>
                          <a:spcPct val="107000"/>
                        </a:lnSpc>
                        <a:spcAft>
                          <a:spcPts val="0"/>
                        </a:spcAft>
                        <a:buFont typeface="Calibri" panose="020F0502020204030204" pitchFamily="34" charset="0"/>
                        <a:buChar char="-"/>
                      </a:pPr>
                      <a:r>
                        <a:rPr lang="en-US" sz="1600" dirty="0">
                          <a:effectLst/>
                        </a:rPr>
                        <a:t>RCA</a:t>
                      </a:r>
                      <a:endParaRPr lang="es-AR" sz="1600" dirty="0">
                        <a:effectLst/>
                      </a:endParaRPr>
                    </a:p>
                    <a:p>
                      <a:pPr marL="342900" lvl="0" indent="-342900">
                        <a:lnSpc>
                          <a:spcPct val="107000"/>
                        </a:lnSpc>
                        <a:spcAft>
                          <a:spcPts val="0"/>
                        </a:spcAft>
                        <a:buFont typeface="Calibri" panose="020F0502020204030204" pitchFamily="34" charset="0"/>
                        <a:buChar char="-"/>
                      </a:pPr>
                      <a:r>
                        <a:rPr lang="en-US" sz="1600" dirty="0">
                          <a:effectLst/>
                        </a:rPr>
                        <a:t>Statistics</a:t>
                      </a:r>
                      <a:endParaRPr lang="es-AR" sz="1600" dirty="0">
                        <a:effectLst/>
                      </a:endParaRPr>
                    </a:p>
                    <a:p>
                      <a:pPr marL="342900" lvl="0" indent="-342900">
                        <a:lnSpc>
                          <a:spcPct val="107000"/>
                        </a:lnSpc>
                        <a:spcAft>
                          <a:spcPts val="0"/>
                        </a:spcAft>
                        <a:buFont typeface="Calibri" panose="020F0502020204030204" pitchFamily="34" charset="0"/>
                        <a:buChar char="-"/>
                      </a:pPr>
                      <a:r>
                        <a:rPr lang="en-US" sz="1600" dirty="0">
                          <a:effectLst/>
                        </a:rPr>
                        <a:t>Finance Department</a:t>
                      </a:r>
                      <a:endParaRPr lang="es-AR" sz="1600" dirty="0">
                        <a:effectLst/>
                      </a:endParaRPr>
                    </a:p>
                    <a:p>
                      <a:pPr>
                        <a:lnSpc>
                          <a:spcPct val="107000"/>
                        </a:lnSpc>
                        <a:spcAft>
                          <a:spcPts val="0"/>
                        </a:spcAft>
                      </a:pPr>
                      <a:r>
                        <a:rPr lang="en-US" sz="1600" dirty="0">
                          <a:effectLst/>
                        </a:rPr>
                        <a:t>Farmer and industry organization</a:t>
                      </a:r>
                      <a:endParaRPr lang="es-AR" sz="1600" dirty="0">
                        <a:effectLst/>
                      </a:endParaRPr>
                    </a:p>
                    <a:p>
                      <a:pPr marL="342900" lvl="0" indent="-342900">
                        <a:lnSpc>
                          <a:spcPct val="107000"/>
                        </a:lnSpc>
                        <a:spcAft>
                          <a:spcPts val="0"/>
                        </a:spcAft>
                        <a:buFont typeface="Calibri" panose="020F0502020204030204" pitchFamily="34" charset="0"/>
                        <a:buChar char="-"/>
                      </a:pPr>
                      <a:r>
                        <a:rPr lang="en-US" sz="1600" dirty="0">
                          <a:effectLst/>
                        </a:rPr>
                        <a:t>Cereal Board of Entre Ríos Provincial</a:t>
                      </a:r>
                      <a:endParaRPr lang="es-AR" sz="1600" dirty="0">
                        <a:effectLst/>
                      </a:endParaRPr>
                    </a:p>
                    <a:p>
                      <a:pPr>
                        <a:lnSpc>
                          <a:spcPct val="107000"/>
                        </a:lnSpc>
                        <a:spcAft>
                          <a:spcPts val="0"/>
                        </a:spcAft>
                      </a:pPr>
                      <a:r>
                        <a:rPr lang="en-US" sz="1600" dirty="0">
                          <a:effectLst/>
                        </a:rPr>
                        <a:t>Research </a:t>
                      </a:r>
                      <a:endParaRPr lang="es-AR" sz="1600" dirty="0">
                        <a:effectLst/>
                      </a:endParaRPr>
                    </a:p>
                    <a:p>
                      <a:pPr marL="457200">
                        <a:lnSpc>
                          <a:spcPct val="107000"/>
                        </a:lnSpc>
                        <a:spcAft>
                          <a:spcPts val="0"/>
                        </a:spcAft>
                      </a:pPr>
                      <a:r>
                        <a:rPr lang="en-US" sz="1600" dirty="0">
                          <a:effectLst/>
                        </a:rPr>
                        <a:t>- INES </a:t>
                      </a:r>
                      <a:endParaRPr lang="es-AR" sz="1600" dirty="0">
                        <a:effectLst/>
                      </a:endParaRPr>
                    </a:p>
                    <a:p>
                      <a:pPr marL="457200">
                        <a:lnSpc>
                          <a:spcPct val="107000"/>
                        </a:lnSpc>
                        <a:spcAft>
                          <a:spcPts val="0"/>
                        </a:spcAft>
                      </a:pPr>
                      <a:r>
                        <a:rPr lang="en-US" sz="1600" dirty="0">
                          <a:effectLst/>
                        </a:rPr>
                        <a:t>- INTA </a:t>
                      </a:r>
                      <a:endParaRPr lang="es-AR" sz="1600" dirty="0">
                        <a:effectLst/>
                      </a:endParaRPr>
                    </a:p>
                    <a:p>
                      <a:pPr>
                        <a:lnSpc>
                          <a:spcPct val="107000"/>
                        </a:lnSpc>
                        <a:spcAft>
                          <a:spcPts val="0"/>
                        </a:spcAft>
                      </a:pPr>
                      <a:r>
                        <a:rPr lang="en-US" sz="1600" dirty="0">
                          <a:effectLst/>
                        </a:rPr>
                        <a:t>Academy (UNER) </a:t>
                      </a:r>
                      <a:endParaRPr lang="es-AR" sz="1600" dirty="0">
                        <a:effectLst/>
                      </a:endParaRPr>
                    </a:p>
                    <a:p>
                      <a:pPr marL="457200">
                        <a:lnSpc>
                          <a:spcPct val="107000"/>
                        </a:lnSpc>
                        <a:spcAft>
                          <a:spcPts val="300"/>
                        </a:spcAft>
                      </a:pPr>
                      <a:r>
                        <a:rPr lang="en-US" sz="1600" dirty="0">
                          <a:effectLst/>
                        </a:rPr>
                        <a:t>- School of Economic         </a:t>
                      </a:r>
                      <a:endParaRPr lang="es-AR" sz="1600" dirty="0">
                        <a:effectLst/>
                      </a:endParaRPr>
                    </a:p>
                    <a:p>
                      <a:pPr marL="457200">
                        <a:lnSpc>
                          <a:spcPct val="107000"/>
                        </a:lnSpc>
                        <a:spcAft>
                          <a:spcPts val="300"/>
                        </a:spcAft>
                      </a:pPr>
                      <a:r>
                        <a:rPr lang="en-US" sz="1600" dirty="0">
                          <a:effectLst/>
                        </a:rPr>
                        <a:t>   Sciences</a:t>
                      </a:r>
                      <a:endParaRPr lang="es-AR" sz="1600" dirty="0">
                        <a:effectLst/>
                      </a:endParaRPr>
                    </a:p>
                    <a:p>
                      <a:pPr marL="457200">
                        <a:lnSpc>
                          <a:spcPct val="107000"/>
                        </a:lnSpc>
                        <a:spcAft>
                          <a:spcPts val="300"/>
                        </a:spcAft>
                      </a:pPr>
                      <a:r>
                        <a:rPr lang="en-US" sz="1600" dirty="0">
                          <a:effectLst/>
                        </a:rPr>
                        <a:t>- School of Social Work  </a:t>
                      </a:r>
                      <a:endParaRPr lang="es-AR" sz="1600" dirty="0">
                        <a:effectLst/>
                      </a:endParaRPr>
                    </a:p>
                    <a:p>
                      <a:pPr marL="457200">
                        <a:lnSpc>
                          <a:spcPct val="107000"/>
                        </a:lnSpc>
                        <a:spcAft>
                          <a:spcPts val="300"/>
                        </a:spcAft>
                      </a:pPr>
                      <a:r>
                        <a:rPr lang="en-US" sz="1600" dirty="0">
                          <a:effectLst/>
                        </a:rPr>
                        <a:t>   and Science</a:t>
                      </a:r>
                      <a:endParaRPr lang="es-AR" sz="1600" dirty="0">
                        <a:effectLst/>
                      </a:endParaRPr>
                    </a:p>
                    <a:p>
                      <a:pPr marL="457200">
                        <a:lnSpc>
                          <a:spcPct val="107000"/>
                        </a:lnSpc>
                        <a:spcAft>
                          <a:spcPts val="300"/>
                        </a:spcAft>
                      </a:pPr>
                      <a:r>
                        <a:rPr lang="en-US" sz="1600" dirty="0">
                          <a:effectLst/>
                        </a:rPr>
                        <a:t>- School of Agricultural </a:t>
                      </a:r>
                      <a:r>
                        <a:rPr lang="en-US" sz="1600" dirty="0" smtClean="0">
                          <a:effectLst/>
                        </a:rPr>
                        <a:t>     </a:t>
                      </a:r>
                      <a:r>
                        <a:rPr lang="en-US" sz="1600" dirty="0">
                          <a:effectLst/>
                        </a:rPr>
                        <a:t>Sciences </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58600" marR="58600" marT="0" marB="0"/>
                </a:tc>
                <a:tc>
                  <a:txBody>
                    <a:bodyPr/>
                    <a:lstStyle/>
                    <a:p>
                      <a:pPr algn="ctr">
                        <a:lnSpc>
                          <a:spcPct val="107000"/>
                        </a:lnSpc>
                        <a:spcAft>
                          <a:spcPts val="0"/>
                        </a:spcAft>
                      </a:pPr>
                      <a:r>
                        <a:rPr lang="en-US" sz="1600" dirty="0">
                          <a:effectLst/>
                        </a:rPr>
                        <a:t>Productive</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Environmental</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a:effectLst/>
                        </a:rPr>
                        <a:t> </a:t>
                      </a:r>
                      <a:endParaRPr lang="es-AR" sz="1600" dirty="0">
                        <a:effectLst/>
                      </a:endParaRPr>
                    </a:p>
                    <a:p>
                      <a:pPr algn="ctr">
                        <a:lnSpc>
                          <a:spcPct val="107000"/>
                        </a:lnSpc>
                        <a:spcAft>
                          <a:spcPts val="0"/>
                        </a:spcAft>
                      </a:pPr>
                      <a:r>
                        <a:rPr lang="en-US" sz="1600" dirty="0" smtClean="0">
                          <a:effectLst/>
                        </a:rPr>
                        <a:t>Social</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58600" marR="58600" marT="0" marB="0"/>
                </a:tc>
                <a:tc>
                  <a:txBody>
                    <a:bodyPr/>
                    <a:lstStyle/>
                    <a:p>
                      <a:pPr>
                        <a:lnSpc>
                          <a:spcPct val="107000"/>
                        </a:lnSpc>
                        <a:spcAft>
                          <a:spcPts val="0"/>
                        </a:spcAft>
                      </a:pPr>
                      <a:r>
                        <a:rPr lang="en-US" sz="1600" dirty="0">
                          <a:effectLst/>
                        </a:rPr>
                        <a:t>Crop diversification </a:t>
                      </a:r>
                      <a:endParaRPr lang="es-AR" sz="1600" dirty="0">
                        <a:effectLst/>
                      </a:endParaRPr>
                    </a:p>
                    <a:p>
                      <a:pPr>
                        <a:lnSpc>
                          <a:spcPct val="107000"/>
                        </a:lnSpc>
                        <a:spcAft>
                          <a:spcPts val="0"/>
                        </a:spcAft>
                      </a:pPr>
                      <a:r>
                        <a:rPr lang="en-US" sz="1600" dirty="0">
                          <a:effectLst/>
                        </a:rPr>
                        <a:t>Sustainable intensification</a:t>
                      </a:r>
                      <a:endParaRPr lang="es-AR" sz="1600" dirty="0">
                        <a:effectLst/>
                      </a:endParaRPr>
                    </a:p>
                    <a:p>
                      <a:pPr>
                        <a:lnSpc>
                          <a:spcPct val="107000"/>
                        </a:lnSpc>
                        <a:spcAft>
                          <a:spcPts val="0"/>
                        </a:spcAft>
                      </a:pPr>
                      <a:r>
                        <a:rPr lang="en-US" sz="1600" dirty="0">
                          <a:effectLst/>
                        </a:rPr>
                        <a:t>Mixed rotations </a:t>
                      </a:r>
                      <a:endParaRPr lang="es-AR" sz="1600" dirty="0">
                        <a:effectLst/>
                      </a:endParaRPr>
                    </a:p>
                    <a:p>
                      <a:pPr>
                        <a:lnSpc>
                          <a:spcPct val="107000"/>
                        </a:lnSpc>
                        <a:spcAft>
                          <a:spcPts val="0"/>
                        </a:spcAft>
                      </a:pPr>
                      <a:r>
                        <a:rPr lang="en-US" sz="1600" dirty="0">
                          <a:effectLst/>
                        </a:rPr>
                        <a:t>Agro-ecology </a:t>
                      </a:r>
                      <a:endParaRPr lang="es-AR" sz="1600" dirty="0">
                        <a:effectLst/>
                      </a:endParaRPr>
                    </a:p>
                    <a:p>
                      <a:pPr>
                        <a:lnSpc>
                          <a:spcPct val="107000"/>
                        </a:lnSpc>
                        <a:spcAft>
                          <a:spcPts val="0"/>
                        </a:spcAft>
                      </a:pPr>
                      <a:r>
                        <a:rPr lang="en-US" sz="1600" dirty="0">
                          <a:effectLst/>
                        </a:rPr>
                        <a:t>Added value based on circular economy</a:t>
                      </a:r>
                      <a:endParaRPr lang="es-AR" sz="1600" dirty="0">
                        <a:effectLst/>
                      </a:endParaRPr>
                    </a:p>
                    <a:p>
                      <a:pPr>
                        <a:lnSpc>
                          <a:spcPct val="107000"/>
                        </a:lnSpc>
                        <a:spcAft>
                          <a:spcPts val="0"/>
                        </a:spcAft>
                      </a:pPr>
                      <a:r>
                        <a:rPr lang="en-US" sz="1600" dirty="0">
                          <a:effectLst/>
                        </a:rPr>
                        <a:t> </a:t>
                      </a:r>
                      <a:endParaRPr lang="es-AR" sz="1600" dirty="0">
                        <a:effectLst/>
                      </a:endParaRPr>
                    </a:p>
                    <a:p>
                      <a:pPr>
                        <a:lnSpc>
                          <a:spcPct val="107000"/>
                        </a:lnSpc>
                        <a:spcAft>
                          <a:spcPts val="0"/>
                        </a:spcAft>
                      </a:pPr>
                      <a:r>
                        <a:rPr lang="en-US" sz="1600" dirty="0">
                          <a:effectLst/>
                        </a:rPr>
                        <a:t>Limits to urban expansion </a:t>
                      </a:r>
                      <a:endParaRPr lang="es-AR" sz="1600" dirty="0">
                        <a:effectLst/>
                      </a:endParaRPr>
                    </a:p>
                    <a:p>
                      <a:pPr>
                        <a:lnSpc>
                          <a:spcPct val="107000"/>
                        </a:lnSpc>
                        <a:spcAft>
                          <a:spcPts val="0"/>
                        </a:spcAft>
                      </a:pPr>
                      <a:r>
                        <a:rPr lang="en-US" sz="1600" dirty="0">
                          <a:effectLst/>
                        </a:rPr>
                        <a:t>Limits to the subdivision of economic units of land</a:t>
                      </a:r>
                      <a:endParaRPr lang="es-AR" sz="1600" dirty="0">
                        <a:effectLst/>
                      </a:endParaRPr>
                    </a:p>
                    <a:p>
                      <a:pPr>
                        <a:lnSpc>
                          <a:spcPct val="107000"/>
                        </a:lnSpc>
                        <a:spcAft>
                          <a:spcPts val="0"/>
                        </a:spcAft>
                      </a:pPr>
                      <a:r>
                        <a:rPr lang="en-US" sz="1600" dirty="0">
                          <a:effectLst/>
                        </a:rPr>
                        <a:t>Land use and conservation plan </a:t>
                      </a:r>
                      <a:endParaRPr lang="es-AR" sz="1600" dirty="0">
                        <a:effectLst/>
                      </a:endParaRPr>
                    </a:p>
                    <a:p>
                      <a:pPr>
                        <a:lnSpc>
                          <a:spcPct val="107000"/>
                        </a:lnSpc>
                        <a:spcAft>
                          <a:spcPts val="0"/>
                        </a:spcAft>
                      </a:pPr>
                      <a:r>
                        <a:rPr lang="en-US" sz="1600" dirty="0">
                          <a:effectLst/>
                        </a:rPr>
                        <a:t>Legislation on land use and possession </a:t>
                      </a:r>
                      <a:endParaRPr lang="es-AR" sz="1600" dirty="0">
                        <a:effectLst/>
                      </a:endParaRPr>
                    </a:p>
                    <a:p>
                      <a:pPr>
                        <a:lnSpc>
                          <a:spcPct val="107000"/>
                        </a:lnSpc>
                        <a:spcAft>
                          <a:spcPts val="0"/>
                        </a:spcAft>
                      </a:pPr>
                      <a:r>
                        <a:rPr lang="en-US" sz="1600" dirty="0">
                          <a:effectLst/>
                        </a:rPr>
                        <a:t>Science-based legislation and regulations </a:t>
                      </a:r>
                      <a:endParaRPr lang="es-AR" sz="1600" dirty="0">
                        <a:effectLst/>
                      </a:endParaRPr>
                    </a:p>
                    <a:p>
                      <a:pPr>
                        <a:lnSpc>
                          <a:spcPct val="107000"/>
                        </a:lnSpc>
                        <a:spcAft>
                          <a:spcPts val="0"/>
                        </a:spcAft>
                      </a:pPr>
                      <a:r>
                        <a:rPr lang="en-US" sz="1600" dirty="0">
                          <a:effectLst/>
                        </a:rPr>
                        <a:t>Restoration of lost ecosystem services </a:t>
                      </a:r>
                      <a:endParaRPr lang="es-AR" sz="1600" dirty="0">
                        <a:effectLst/>
                      </a:endParaRPr>
                    </a:p>
                    <a:p>
                      <a:pPr>
                        <a:lnSpc>
                          <a:spcPct val="107000"/>
                        </a:lnSpc>
                        <a:spcAft>
                          <a:spcPts val="0"/>
                        </a:spcAft>
                      </a:pPr>
                      <a:r>
                        <a:rPr lang="en-US" sz="1600" dirty="0">
                          <a:effectLst/>
                        </a:rPr>
                        <a:t>Integrated management of agro-ecosystems </a:t>
                      </a:r>
                      <a:endParaRPr lang="es-AR" sz="1600" dirty="0">
                        <a:effectLst/>
                      </a:endParaRPr>
                    </a:p>
                    <a:p>
                      <a:pPr>
                        <a:lnSpc>
                          <a:spcPct val="107000"/>
                        </a:lnSpc>
                        <a:spcAft>
                          <a:spcPts val="0"/>
                        </a:spcAft>
                      </a:pPr>
                      <a:r>
                        <a:rPr lang="en-US" sz="1600" dirty="0">
                          <a:effectLst/>
                        </a:rPr>
                        <a:t> </a:t>
                      </a:r>
                      <a:endParaRPr lang="es-AR" sz="1600" dirty="0">
                        <a:effectLst/>
                      </a:endParaRPr>
                    </a:p>
                    <a:p>
                      <a:pPr>
                        <a:lnSpc>
                          <a:spcPct val="107000"/>
                        </a:lnSpc>
                        <a:spcAft>
                          <a:spcPts val="0"/>
                        </a:spcAft>
                      </a:pPr>
                      <a:r>
                        <a:rPr lang="en-US" sz="1600" dirty="0">
                          <a:effectLst/>
                        </a:rPr>
                        <a:t>Generation of a updated rural legislation oriented to rural well-being and deprivation</a:t>
                      </a:r>
                      <a:endParaRPr lang="es-AR" sz="1600" dirty="0">
                        <a:effectLst/>
                      </a:endParaRPr>
                    </a:p>
                    <a:p>
                      <a:pPr>
                        <a:lnSpc>
                          <a:spcPct val="107000"/>
                        </a:lnSpc>
                        <a:spcAft>
                          <a:spcPts val="0"/>
                        </a:spcAft>
                      </a:pPr>
                      <a:r>
                        <a:rPr lang="en-US" sz="1600" dirty="0">
                          <a:effectLst/>
                        </a:rPr>
                        <a:t>Specific public policies for the sector</a:t>
                      </a:r>
                      <a:endParaRPr lang="es-AR" sz="1600" dirty="0">
                        <a:effectLst/>
                      </a:endParaRPr>
                    </a:p>
                    <a:p>
                      <a:pPr>
                        <a:lnSpc>
                          <a:spcPct val="107000"/>
                        </a:lnSpc>
                        <a:spcAft>
                          <a:spcPts val="0"/>
                        </a:spcAft>
                      </a:pPr>
                      <a:r>
                        <a:rPr lang="en-US" sz="1600" dirty="0">
                          <a:effectLst/>
                        </a:rPr>
                        <a:t>Development local markets </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58600" marR="58600" marT="0" marB="0"/>
                </a:tc>
                <a:extLst>
                  <a:ext uri="{0D108BD9-81ED-4DB2-BD59-A6C34878D82A}">
                    <a16:rowId xmlns:a16="http://schemas.microsoft.com/office/drawing/2014/main" val="864280690"/>
                  </a:ext>
                </a:extLst>
              </a:tr>
            </a:tbl>
          </a:graphicData>
        </a:graphic>
      </p:graphicFrame>
      <p:sp>
        <p:nvSpPr>
          <p:cNvPr id="16" name="Rectangle 2"/>
          <p:cNvSpPr>
            <a:spLocks noChangeArrowheads="1"/>
          </p:cNvSpPr>
          <p:nvPr/>
        </p:nvSpPr>
        <p:spPr bwMode="auto">
          <a:xfrm>
            <a:off x="559202" y="6398568"/>
            <a:ext cx="8434673"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 RCA:</a:t>
            </a:r>
            <a:r>
              <a:rPr kumimoji="0" lang="en-US" altLang="es-AR" sz="11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 Argentina Central Region Council; INES: </a:t>
            </a:r>
            <a:r>
              <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National Institute of Social Studies; INTA: National Institute of Agricultural Technology (INTA); UNER: National University of Entre Ríos </a:t>
            </a:r>
            <a:endParaRPr kumimoji="0" lang="en-US" altLang="es-A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54877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169580" y="1083488"/>
            <a:ext cx="6879265" cy="4821697"/>
          </a:xfrm>
          <a:prstGeom prst="rect">
            <a:avLst/>
          </a:prstGeom>
        </p:spPr>
      </p:pic>
      <p:sp>
        <p:nvSpPr>
          <p:cNvPr id="2" name="Título 1"/>
          <p:cNvSpPr>
            <a:spLocks noGrp="1"/>
          </p:cNvSpPr>
          <p:nvPr>
            <p:ph type="title"/>
          </p:nvPr>
        </p:nvSpPr>
        <p:spPr>
          <a:xfrm>
            <a:off x="306077" y="10623"/>
            <a:ext cx="8837923" cy="549979"/>
          </a:xfrm>
        </p:spPr>
        <p:txBody>
          <a:bodyPr>
            <a:noAutofit/>
          </a:bodyPr>
          <a:lstStyle/>
          <a:p>
            <a:r>
              <a:rPr lang="en-US" sz="3200" dirty="0" smtClean="0">
                <a:latin typeface="+mn-lt"/>
                <a:ea typeface="+mn-ea"/>
                <a:cs typeface="+mn-cs"/>
              </a:rPr>
              <a:t>Influence vs. Dependence: “Listening to the Drivers”</a:t>
            </a:r>
            <a:endParaRPr lang="en-US" sz="3200" dirty="0">
              <a:latin typeface="+mn-lt"/>
              <a:ea typeface="+mn-ea"/>
              <a:cs typeface="+mn-cs"/>
            </a:endParaRPr>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562389"/>
            <a:ext cx="9144000" cy="27158"/>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flipH="1">
            <a:off x="404037" y="978195"/>
            <a:ext cx="21265" cy="570968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
          <p:cNvSpPr>
            <a:spLocks noGrp="1" noChangeArrowheads="1"/>
          </p:cNvSpPr>
          <p:nvPr>
            <p:ph type="body" sz="half" idx="1"/>
          </p:nvPr>
        </p:nvSpPr>
        <p:spPr bwMode="auto">
          <a:xfrm>
            <a:off x="240056" y="408161"/>
            <a:ext cx="7468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723015" y="5984251"/>
            <a:ext cx="8006316" cy="685059"/>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Relationship </a:t>
            </a:r>
            <a:r>
              <a:rPr lang="en-US" dirty="0">
                <a:latin typeface="Calibri" panose="020F0502020204030204" pitchFamily="34" charset="0"/>
                <a:ea typeface="Calibri" panose="020F0502020204030204" pitchFamily="34" charset="0"/>
                <a:cs typeface="Times New Roman" panose="02020603050405020304" pitchFamily="18" charset="0"/>
              </a:rPr>
              <a:t>between influence and dependence for drivers identified in the scenario building exercise. </a:t>
            </a: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2787162" y="1482685"/>
            <a:ext cx="903774" cy="369332"/>
          </a:xfrm>
          <a:prstGeom prst="rect">
            <a:avLst/>
          </a:prstGeom>
          <a:noFill/>
        </p:spPr>
        <p:txBody>
          <a:bodyPr wrap="none" rtlCol="0">
            <a:spAutoFit/>
          </a:bodyPr>
          <a:lstStyle/>
          <a:p>
            <a:r>
              <a:rPr lang="es-AR" dirty="0" smtClean="0"/>
              <a:t>BRAKES</a:t>
            </a:r>
            <a:endParaRPr lang="es-AR" dirty="0"/>
          </a:p>
        </p:txBody>
      </p:sp>
      <p:sp>
        <p:nvSpPr>
          <p:cNvPr id="10" name="Rectángulo 9"/>
          <p:cNvSpPr/>
          <p:nvPr/>
        </p:nvSpPr>
        <p:spPr>
          <a:xfrm>
            <a:off x="1910687" y="1377630"/>
            <a:ext cx="2910623" cy="2115879"/>
          </a:xfrm>
          <a:prstGeom prst="rect">
            <a:avLst/>
          </a:prstGeom>
          <a:solidFill>
            <a:srgbClr val="FF0000"/>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4847230" y="1379904"/>
            <a:ext cx="2910623" cy="2115879"/>
          </a:xfrm>
          <a:prstGeom prst="rect">
            <a:avLst/>
          </a:prstGeom>
          <a:solidFill>
            <a:srgbClr val="00B0F0"/>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1926609" y="3522603"/>
            <a:ext cx="2910623" cy="1881911"/>
          </a:xfrm>
          <a:prstGeom prst="rect">
            <a:avLst/>
          </a:prstGeom>
          <a:solidFill>
            <a:schemeClr val="accent1">
              <a:lumMod val="40000"/>
              <a:lumOff val="60000"/>
            </a:schemeClr>
          </a:solidFill>
          <a:ln w="412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4874525" y="3536251"/>
            <a:ext cx="2910623" cy="1840967"/>
          </a:xfrm>
          <a:prstGeom prst="rect">
            <a:avLst/>
          </a:prstGeom>
          <a:solidFill>
            <a:srgbClr val="FFFF66"/>
          </a:solidFill>
          <a:ln w="412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p:cNvSpPr txBox="1"/>
          <p:nvPr/>
        </p:nvSpPr>
        <p:spPr>
          <a:xfrm>
            <a:off x="5500048" y="4176215"/>
            <a:ext cx="1595886" cy="369332"/>
          </a:xfrm>
          <a:prstGeom prst="rect">
            <a:avLst/>
          </a:prstGeom>
          <a:noFill/>
        </p:spPr>
        <p:txBody>
          <a:bodyPr wrap="none" rtlCol="0">
            <a:spAutoFit/>
          </a:bodyPr>
          <a:lstStyle/>
          <a:p>
            <a:r>
              <a:rPr lang="es-AR" dirty="0" smtClean="0"/>
              <a:t>BAU SCENARIO</a:t>
            </a:r>
            <a:endParaRPr lang="es-AR" dirty="0"/>
          </a:p>
        </p:txBody>
      </p:sp>
      <p:sp>
        <p:nvSpPr>
          <p:cNvPr id="16" name="CuadroTexto 15"/>
          <p:cNvSpPr txBox="1"/>
          <p:nvPr/>
        </p:nvSpPr>
        <p:spPr>
          <a:xfrm>
            <a:off x="2527111" y="4301320"/>
            <a:ext cx="635751" cy="369332"/>
          </a:xfrm>
          <a:prstGeom prst="rect">
            <a:avLst/>
          </a:prstGeom>
          <a:noFill/>
        </p:spPr>
        <p:txBody>
          <a:bodyPr wrap="none" rtlCol="0">
            <a:spAutoFit/>
          </a:bodyPr>
          <a:lstStyle/>
          <a:p>
            <a:r>
              <a:rPr lang="es-AR" dirty="0" smtClean="0"/>
              <a:t>PAST</a:t>
            </a:r>
            <a:endParaRPr lang="es-AR" dirty="0"/>
          </a:p>
        </p:txBody>
      </p:sp>
      <p:sp>
        <p:nvSpPr>
          <p:cNvPr id="17" name="CuadroTexto 16"/>
          <p:cNvSpPr txBox="1"/>
          <p:nvPr/>
        </p:nvSpPr>
        <p:spPr>
          <a:xfrm>
            <a:off x="2515737" y="2215487"/>
            <a:ext cx="929422" cy="369332"/>
          </a:xfrm>
          <a:prstGeom prst="rect">
            <a:avLst/>
          </a:prstGeom>
          <a:noFill/>
        </p:spPr>
        <p:txBody>
          <a:bodyPr wrap="none" rtlCol="0">
            <a:spAutoFit/>
          </a:bodyPr>
          <a:lstStyle/>
          <a:p>
            <a:r>
              <a:rPr lang="es-AR" b="1" dirty="0" smtClean="0">
                <a:solidFill>
                  <a:schemeClr val="bg1"/>
                </a:solidFill>
              </a:rPr>
              <a:t>BRAKES</a:t>
            </a:r>
            <a:endParaRPr lang="es-AR" b="1" dirty="0">
              <a:solidFill>
                <a:schemeClr val="bg1"/>
              </a:solidFill>
            </a:endParaRPr>
          </a:p>
        </p:txBody>
      </p:sp>
      <p:sp>
        <p:nvSpPr>
          <p:cNvPr id="18" name="CuadroTexto 17"/>
          <p:cNvSpPr txBox="1"/>
          <p:nvPr/>
        </p:nvSpPr>
        <p:spPr>
          <a:xfrm>
            <a:off x="5520519" y="2135875"/>
            <a:ext cx="1765291" cy="369332"/>
          </a:xfrm>
          <a:prstGeom prst="rect">
            <a:avLst/>
          </a:prstGeom>
          <a:noFill/>
        </p:spPr>
        <p:txBody>
          <a:bodyPr wrap="none" rtlCol="0">
            <a:spAutoFit/>
          </a:bodyPr>
          <a:lstStyle/>
          <a:p>
            <a:r>
              <a:rPr lang="es-AR" dirty="0" smtClean="0"/>
              <a:t>DRIVING FORCES</a:t>
            </a:r>
            <a:endParaRPr lang="es-AR" dirty="0"/>
          </a:p>
        </p:txBody>
      </p:sp>
    </p:spTree>
    <p:extLst>
      <p:ext uri="{BB962C8B-B14F-4D97-AF65-F5344CB8AC3E}">
        <p14:creationId xmlns:p14="http://schemas.microsoft.com/office/powerpoint/2010/main" val="36461453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169580" y="1083488"/>
            <a:ext cx="6879265" cy="4821697"/>
          </a:xfrm>
          <a:prstGeom prst="rect">
            <a:avLst/>
          </a:prstGeom>
        </p:spPr>
      </p:pic>
      <p:sp>
        <p:nvSpPr>
          <p:cNvPr id="2" name="Título 1"/>
          <p:cNvSpPr>
            <a:spLocks noGrp="1"/>
          </p:cNvSpPr>
          <p:nvPr>
            <p:ph type="title"/>
          </p:nvPr>
        </p:nvSpPr>
        <p:spPr>
          <a:xfrm>
            <a:off x="306077" y="10623"/>
            <a:ext cx="8391355" cy="549979"/>
          </a:xfrm>
        </p:spPr>
        <p:txBody>
          <a:bodyPr>
            <a:noAutofit/>
          </a:bodyPr>
          <a:lstStyle/>
          <a:p>
            <a:r>
              <a:rPr lang="en-US" sz="3200" dirty="0" smtClean="0">
                <a:latin typeface="+mn-lt"/>
                <a:ea typeface="+mn-ea"/>
                <a:cs typeface="+mn-cs"/>
              </a:rPr>
              <a:t>Participatory Instances – 5 Workshops (</a:t>
            </a:r>
            <a:r>
              <a:rPr lang="en-US" sz="3200" dirty="0" err="1" smtClean="0">
                <a:latin typeface="+mn-lt"/>
                <a:ea typeface="+mn-ea"/>
                <a:cs typeface="+mn-cs"/>
              </a:rPr>
              <a:t>Wn</a:t>
            </a:r>
            <a:r>
              <a:rPr lang="en-US" sz="3200" dirty="0" smtClean="0">
                <a:latin typeface="+mn-lt"/>
                <a:ea typeface="+mn-ea"/>
                <a:cs typeface="+mn-cs"/>
              </a:rPr>
              <a:t>)</a:t>
            </a:r>
            <a:endParaRPr lang="en-US" sz="3200" dirty="0">
              <a:latin typeface="+mn-lt"/>
              <a:ea typeface="+mn-ea"/>
              <a:cs typeface="+mn-cs"/>
            </a:endParaRPr>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562389"/>
            <a:ext cx="9144000" cy="27158"/>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flipH="1">
            <a:off x="404037" y="978195"/>
            <a:ext cx="21265" cy="570968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
          <p:cNvSpPr>
            <a:spLocks noGrp="1" noChangeArrowheads="1"/>
          </p:cNvSpPr>
          <p:nvPr>
            <p:ph type="body" sz="half" idx="1"/>
          </p:nvPr>
        </p:nvSpPr>
        <p:spPr bwMode="auto">
          <a:xfrm>
            <a:off x="240056" y="408161"/>
            <a:ext cx="7468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W5 (Feb 2021)</a:t>
            </a:r>
            <a:endParaRPr kumimoji="0" lang="es-AR" altLang="es-AR"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723015" y="5984251"/>
            <a:ext cx="8006316" cy="685059"/>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Relationship </a:t>
            </a:r>
            <a:r>
              <a:rPr lang="en-US" dirty="0">
                <a:latin typeface="Calibri" panose="020F0502020204030204" pitchFamily="34" charset="0"/>
                <a:ea typeface="Calibri" panose="020F0502020204030204" pitchFamily="34" charset="0"/>
                <a:cs typeface="Times New Roman" panose="02020603050405020304" pitchFamily="18" charset="0"/>
              </a:rPr>
              <a:t>between influence and dependence for drivers identified in the scenario building exercise. </a:t>
            </a: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p:cNvSpPr txBox="1"/>
          <p:nvPr/>
        </p:nvSpPr>
        <p:spPr>
          <a:xfrm>
            <a:off x="5475768" y="1605516"/>
            <a:ext cx="1765291" cy="369332"/>
          </a:xfrm>
          <a:prstGeom prst="rect">
            <a:avLst/>
          </a:prstGeom>
          <a:noFill/>
        </p:spPr>
        <p:txBody>
          <a:bodyPr wrap="none" rtlCol="0">
            <a:spAutoFit/>
          </a:bodyPr>
          <a:lstStyle/>
          <a:p>
            <a:r>
              <a:rPr lang="es-AR" dirty="0" smtClean="0"/>
              <a:t>DRIVING FORCES</a:t>
            </a:r>
            <a:endParaRPr lang="es-AR" dirty="0"/>
          </a:p>
        </p:txBody>
      </p:sp>
      <p:sp>
        <p:nvSpPr>
          <p:cNvPr id="10" name="Rectángulo 9"/>
          <p:cNvSpPr/>
          <p:nvPr/>
        </p:nvSpPr>
        <p:spPr>
          <a:xfrm>
            <a:off x="4837814" y="1350335"/>
            <a:ext cx="2849526" cy="2115879"/>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8371702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cxnSp>
        <p:nvCxnSpPr>
          <p:cNvPr id="9" name="Conector recto 8"/>
          <p:cNvCxnSpPr/>
          <p:nvPr/>
        </p:nvCxnSpPr>
        <p:spPr>
          <a:xfrm>
            <a:off x="288758" y="0"/>
            <a:ext cx="0" cy="6858000"/>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8" name="Tabla 17"/>
          <p:cNvGraphicFramePr>
            <a:graphicFrameLocks noGrp="1"/>
          </p:cNvGraphicFramePr>
          <p:nvPr>
            <p:extLst>
              <p:ext uri="{D42A27DB-BD31-4B8C-83A1-F6EECF244321}">
                <p14:modId xmlns:p14="http://schemas.microsoft.com/office/powerpoint/2010/main" val="2777490381"/>
              </p:ext>
            </p:extLst>
          </p:nvPr>
        </p:nvGraphicFramePr>
        <p:xfrm>
          <a:off x="445168" y="0"/>
          <a:ext cx="8698832" cy="6858008"/>
        </p:xfrm>
        <a:graphic>
          <a:graphicData uri="http://schemas.openxmlformats.org/drawingml/2006/table">
            <a:tbl>
              <a:tblPr firstRow="1" firstCol="1" bandRow="1"/>
              <a:tblGrid>
                <a:gridCol w="933261">
                  <a:extLst>
                    <a:ext uri="{9D8B030D-6E8A-4147-A177-3AD203B41FA5}">
                      <a16:colId xmlns:a16="http://schemas.microsoft.com/office/drawing/2014/main" val="3106762945"/>
                    </a:ext>
                  </a:extLst>
                </a:gridCol>
                <a:gridCol w="7765571">
                  <a:extLst>
                    <a:ext uri="{9D8B030D-6E8A-4147-A177-3AD203B41FA5}">
                      <a16:colId xmlns:a16="http://schemas.microsoft.com/office/drawing/2014/main" val="2967271564"/>
                    </a:ext>
                  </a:extLst>
                </a:gridCol>
              </a:tblGrid>
              <a:tr h="324411">
                <a:tc>
                  <a:txBody>
                    <a:bodyPr/>
                    <a:lstStyle/>
                    <a:p>
                      <a:pPr algn="ctr">
                        <a:lnSpc>
                          <a:spcPct val="150000"/>
                        </a:lnSpc>
                        <a:spcAft>
                          <a:spcPts val="0"/>
                        </a:spcAft>
                      </a:pPr>
                      <a:r>
                        <a:rPr lang="es-AR" sz="1400" b="1" dirty="0">
                          <a:effectLst/>
                          <a:latin typeface="Calibri" panose="020F0502020204030204" pitchFamily="34" charset="0"/>
                          <a:ea typeface="Calibri" panose="020F0502020204030204" pitchFamily="34" charset="0"/>
                          <a:cs typeface="Times New Roman" panose="02020603050405020304" pitchFamily="18" charset="0"/>
                        </a:rPr>
                        <a:t>D-1</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Technology based on high profit without evaluating social and environmental risk</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1714326"/>
                  </a:ext>
                </a:extLst>
              </a:tr>
              <a:tr h="324411">
                <a:tc>
                  <a:txBody>
                    <a:bodyPr/>
                    <a:lstStyle/>
                    <a:p>
                      <a:pPr algn="ctr">
                        <a:lnSpc>
                          <a:spcPct val="150000"/>
                        </a:lnSpc>
                        <a:spcAft>
                          <a:spcPts val="0"/>
                        </a:spcAft>
                      </a:pPr>
                      <a:r>
                        <a:rPr lang="es-AR" sz="1400" b="1" dirty="0">
                          <a:effectLst/>
                          <a:latin typeface="Calibri" panose="020F0502020204030204" pitchFamily="34" charset="0"/>
                          <a:ea typeface="Calibri" panose="020F0502020204030204" pitchFamily="34" charset="0"/>
                          <a:cs typeface="Times New Roman" panose="02020603050405020304" pitchFamily="18" charset="0"/>
                        </a:rPr>
                        <a:t>D-2</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Causal chain that leads to deteriorate welfare of human being</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520753423"/>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Lack or future studies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258465582"/>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D-4</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Low capacity of the provincial government to regulate the accomplishment of rules </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338481367"/>
                  </a:ext>
                </a:extLst>
              </a:tr>
              <a:tr h="324411">
                <a:tc>
                  <a:txBody>
                    <a:bodyPr/>
                    <a:lstStyle/>
                    <a:p>
                      <a:pPr algn="ctr">
                        <a:lnSpc>
                          <a:spcPct val="150000"/>
                        </a:lnSpc>
                        <a:spcAft>
                          <a:spcPts val="0"/>
                        </a:spcAft>
                      </a:pPr>
                      <a:r>
                        <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D-5</a:t>
                      </a:r>
                    </a:p>
                  </a:txBody>
                  <a:tcPr marL="33507" marR="33507" marT="0" marB="0" anchor="ctr">
                    <a:lnL>
                      <a:noFill/>
                    </a:lnL>
                    <a:lnR>
                      <a:noFill/>
                    </a:lnR>
                    <a:lnT>
                      <a:noFill/>
                    </a:lnT>
                    <a:lnB>
                      <a:noFill/>
                    </a:lnB>
                  </a:tcPr>
                </a:tc>
                <a:tc>
                  <a:txBody>
                    <a:bodyPr/>
                    <a:lstStyle/>
                    <a:p>
                      <a:pPr>
                        <a:lnSpc>
                          <a:spcPct val="150000"/>
                        </a:lnSpc>
                        <a:spcAft>
                          <a:spcPts val="0"/>
                        </a:spcAft>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Low economic, social and environmental resilience </a:t>
                      </a:r>
                      <a:endPar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760121916"/>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D-6</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Public and private sectors bet on further strengthening industrial agriculture</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864182462"/>
                  </a:ext>
                </a:extLst>
              </a:tr>
              <a:tr h="324411">
                <a:tc>
                  <a:txBody>
                    <a:bodyPr/>
                    <a:lstStyle/>
                    <a:p>
                      <a:pPr algn="ctr">
                        <a:lnSpc>
                          <a:spcPct val="150000"/>
                        </a:lnSpc>
                        <a:spcAft>
                          <a:spcPts val="0"/>
                        </a:spcAft>
                      </a:pPr>
                      <a:r>
                        <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D-7</a:t>
                      </a:r>
                      <a:endParaRPr lang="es-A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Increasing land concentration and crop production on rented land.</a:t>
                      </a:r>
                      <a:endPar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660581859"/>
                  </a:ext>
                </a:extLst>
              </a:tr>
              <a:tr h="324411">
                <a:tc>
                  <a:txBody>
                    <a:bodyPr/>
                    <a:lstStyle/>
                    <a:p>
                      <a:pPr algn="ctr">
                        <a:lnSpc>
                          <a:spcPct val="150000"/>
                        </a:lnSpc>
                        <a:spcAft>
                          <a:spcPts val="0"/>
                        </a:spcAft>
                      </a:pPr>
                      <a:r>
                        <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D-8</a:t>
                      </a:r>
                      <a:endParaRPr lang="es-A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Ecosystem services deteriorated in various degree</a:t>
                      </a:r>
                      <a:endPar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397809844"/>
                  </a:ext>
                </a:extLst>
              </a:tr>
              <a:tr h="324411">
                <a:tc>
                  <a:txBody>
                    <a:bodyPr/>
                    <a:lstStyle/>
                    <a:p>
                      <a:pPr algn="ctr">
                        <a:lnSpc>
                          <a:spcPct val="150000"/>
                        </a:lnSpc>
                        <a:spcAft>
                          <a:spcPts val="0"/>
                        </a:spcAft>
                      </a:pPr>
                      <a:r>
                        <a:rPr lang="es-AR" sz="1400" b="1" dirty="0">
                          <a:effectLst/>
                          <a:latin typeface="Calibri" panose="020F0502020204030204" pitchFamily="34" charset="0"/>
                          <a:ea typeface="Calibri" panose="020F0502020204030204" pitchFamily="34" charset="0"/>
                          <a:cs typeface="Times New Roman" panose="02020603050405020304" pitchFamily="18" charset="0"/>
                        </a:rPr>
                        <a:t>D-9</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Emerging production-environment conflicts focused on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peri</a:t>
                      </a:r>
                      <a:r>
                        <a:rPr lang="en-US" sz="1400" dirty="0">
                          <a:effectLst/>
                          <a:latin typeface="Calibri" panose="020F0502020204030204" pitchFamily="34" charset="0"/>
                          <a:ea typeface="Calibri" panose="020F0502020204030204" pitchFamily="34" charset="0"/>
                          <a:cs typeface="Times New Roman" panose="02020603050405020304" pitchFamily="18" charset="0"/>
                        </a:rPr>
                        <a:t>-urban areas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11692743"/>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Vicious circle between agriculture practices and effect of climate change</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1288537545"/>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D-11</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Aging of farmers.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858930116"/>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D-12</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Agriculture advance on forest, grassland and wetland.</a:t>
                      </a:r>
                      <a:endPar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711756360"/>
                  </a:ext>
                </a:extLst>
              </a:tr>
              <a:tr h="648821">
                <a:tc>
                  <a:txBody>
                    <a:bodyPr/>
                    <a:lstStyle/>
                    <a:p>
                      <a:pPr algn="ctr">
                        <a:lnSpc>
                          <a:spcPct val="150000"/>
                        </a:lnSpc>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D-13</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Weak organization and low ability to alleviate those stakeholders specifically affected by business as usual scenario.</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359890694"/>
                  </a:ext>
                </a:extLst>
              </a:tr>
              <a:tr h="324411">
                <a:tc>
                  <a:txBody>
                    <a:bodyPr/>
                    <a:lstStyle/>
                    <a:p>
                      <a:pPr algn="ctr">
                        <a:lnSpc>
                          <a:spcPct val="150000"/>
                        </a:lnSpc>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D-14</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Limited information for key decision-makers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344802796"/>
                  </a:ext>
                </a:extLst>
              </a:tr>
              <a:tr h="231400">
                <a:tc>
                  <a:txBody>
                    <a:bodyPr/>
                    <a:lstStyle/>
                    <a:p>
                      <a:pPr algn="ctr">
                        <a:lnSpc>
                          <a:spcPct val="107000"/>
                        </a:lnSpc>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D-15</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07000"/>
                        </a:lnSpc>
                        <a:spcAft>
                          <a:spcPts val="800"/>
                        </a:spcAft>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Small and medium size-scale farmers with low ability for adopting based process technology.</a:t>
                      </a:r>
                      <a:endPar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815227134"/>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D-16</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Productive model that hastens rural-urban migration</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370935385"/>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D-17</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Trend-driven mental model</a:t>
                      </a:r>
                      <a:endParaRPr lang="es-A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927509843"/>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Role and value of the SDGs in the stakeholder's long-term agenda.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2463261207"/>
                  </a:ext>
                </a:extLst>
              </a:tr>
              <a:tr h="324411">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D-19</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a:noFill/>
                    </a:lnB>
                  </a:tcPr>
                </a:tc>
                <a:tc>
                  <a:txBody>
                    <a:bodyPr/>
                    <a:lstStyle/>
                    <a:p>
                      <a:pPr>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Risks of exceeding the biological limits that support the sustainability of production systems.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a:noFill/>
                    </a:lnB>
                  </a:tcPr>
                </a:tc>
                <a:extLst>
                  <a:ext uri="{0D108BD9-81ED-4DB2-BD59-A6C34878D82A}">
                    <a16:rowId xmlns:a16="http://schemas.microsoft.com/office/drawing/2014/main" val="3731194404"/>
                  </a:ext>
                </a:extLst>
              </a:tr>
              <a:tr h="462800">
                <a:tc>
                  <a:txBody>
                    <a:bodyPr/>
                    <a:lstStyle/>
                    <a:p>
                      <a:pPr algn="ctr">
                        <a:lnSpc>
                          <a:spcPct val="150000"/>
                        </a:lnSpc>
                        <a:spcAft>
                          <a:spcPts val="0"/>
                        </a:spcAft>
                      </a:pPr>
                      <a:r>
                        <a:rPr lang="es-AR" sz="1400" b="1">
                          <a:effectLst/>
                          <a:latin typeface="Calibri" panose="020F0502020204030204" pitchFamily="34" charset="0"/>
                          <a:ea typeface="Calibri" panose="020F0502020204030204" pitchFamily="34" charset="0"/>
                          <a:cs typeface="Times New Roman" panose="02020603050405020304" pitchFamily="18" charset="0"/>
                        </a:rPr>
                        <a:t>D-20</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Rural advisor and public extension service focused on productive practices without a concern on environmental issues.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507" marR="3350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855981"/>
                  </a:ext>
                </a:extLst>
              </a:tr>
            </a:tbl>
          </a:graphicData>
        </a:graphic>
      </p:graphicFrame>
    </p:spTree>
    <p:extLst>
      <p:ext uri="{BB962C8B-B14F-4D97-AF65-F5344CB8AC3E}">
        <p14:creationId xmlns:p14="http://schemas.microsoft.com/office/powerpoint/2010/main" val="1940356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96519"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graphicFrame>
        <p:nvGraphicFramePr>
          <p:cNvPr id="10" name="Tabla 9"/>
          <p:cNvGraphicFramePr>
            <a:graphicFrameLocks noGrp="1"/>
          </p:cNvGraphicFramePr>
          <p:nvPr>
            <p:extLst>
              <p:ext uri="{D42A27DB-BD31-4B8C-83A1-F6EECF244321}">
                <p14:modId xmlns:p14="http://schemas.microsoft.com/office/powerpoint/2010/main" val="3305546419"/>
              </p:ext>
            </p:extLst>
          </p:nvPr>
        </p:nvGraphicFramePr>
        <p:xfrm>
          <a:off x="0" y="46712"/>
          <a:ext cx="9144000" cy="6811288"/>
        </p:xfrm>
        <a:graphic>
          <a:graphicData uri="http://schemas.openxmlformats.org/drawingml/2006/table">
            <a:tbl>
              <a:tblPr firstRow="1" bandRow="1">
                <a:tableStyleId>{5C22544A-7EE6-4342-B048-85BDC9FD1C3A}</a:tableStyleId>
              </a:tblPr>
              <a:tblGrid>
                <a:gridCol w="630621">
                  <a:extLst>
                    <a:ext uri="{9D8B030D-6E8A-4147-A177-3AD203B41FA5}">
                      <a16:colId xmlns:a16="http://schemas.microsoft.com/office/drawing/2014/main" val="3349371929"/>
                    </a:ext>
                  </a:extLst>
                </a:gridCol>
                <a:gridCol w="2879525">
                  <a:extLst>
                    <a:ext uri="{9D8B030D-6E8A-4147-A177-3AD203B41FA5}">
                      <a16:colId xmlns:a16="http://schemas.microsoft.com/office/drawing/2014/main" val="3965756216"/>
                    </a:ext>
                  </a:extLst>
                </a:gridCol>
                <a:gridCol w="1655379">
                  <a:extLst>
                    <a:ext uri="{9D8B030D-6E8A-4147-A177-3AD203B41FA5}">
                      <a16:colId xmlns:a16="http://schemas.microsoft.com/office/drawing/2014/main" val="542302271"/>
                    </a:ext>
                  </a:extLst>
                </a:gridCol>
                <a:gridCol w="3978475">
                  <a:extLst>
                    <a:ext uri="{9D8B030D-6E8A-4147-A177-3AD203B41FA5}">
                      <a16:colId xmlns:a16="http://schemas.microsoft.com/office/drawing/2014/main" val="2950696300"/>
                    </a:ext>
                  </a:extLst>
                </a:gridCol>
              </a:tblGrid>
              <a:tr h="125868">
                <a:tc>
                  <a:txBody>
                    <a:bodyPr/>
                    <a:lstStyle/>
                    <a:p>
                      <a:endParaRPr lang="es-AR" dirty="0"/>
                    </a:p>
                  </a:txBody>
                  <a:tcPr/>
                </a:tc>
                <a:tc>
                  <a:txBody>
                    <a:bodyPr/>
                    <a:lstStyle/>
                    <a:p>
                      <a:pPr algn="ctr"/>
                      <a:r>
                        <a:rPr lang="en-US" noProof="0" dirty="0" smtClean="0"/>
                        <a:t>Drivin</a:t>
                      </a:r>
                      <a:r>
                        <a:rPr lang="en-US" baseline="0" noProof="0" dirty="0" smtClean="0"/>
                        <a:t>g Force</a:t>
                      </a:r>
                      <a:endParaRPr lang="en-US" noProof="0" dirty="0"/>
                    </a:p>
                  </a:txBody>
                  <a:tcPr/>
                </a:tc>
                <a:tc>
                  <a:txBody>
                    <a:bodyPr/>
                    <a:lstStyle/>
                    <a:p>
                      <a:pPr algn="ctr"/>
                      <a:r>
                        <a:rPr lang="en-US" noProof="0" dirty="0" smtClean="0"/>
                        <a:t>Type</a:t>
                      </a:r>
                      <a:endParaRPr lang="en-US" noProof="0" dirty="0"/>
                    </a:p>
                  </a:txBody>
                  <a:tcPr/>
                </a:tc>
                <a:tc>
                  <a:txBody>
                    <a:bodyPr/>
                    <a:lstStyle/>
                    <a:p>
                      <a:pPr algn="ctr"/>
                      <a:r>
                        <a:rPr lang="en-US" noProof="0" dirty="0" smtClean="0"/>
                        <a:t>Observations</a:t>
                      </a:r>
                      <a:endParaRPr lang="en-US" noProof="0" dirty="0"/>
                    </a:p>
                  </a:txBody>
                  <a:tcPr/>
                </a:tc>
                <a:extLst>
                  <a:ext uri="{0D108BD9-81ED-4DB2-BD59-A6C34878D82A}">
                    <a16:rowId xmlns:a16="http://schemas.microsoft.com/office/drawing/2014/main" val="2588076112"/>
                  </a:ext>
                </a:extLst>
              </a:tr>
              <a:tr h="1269574">
                <a:tc>
                  <a:txBody>
                    <a:bodyPr/>
                    <a:lstStyle/>
                    <a:p>
                      <a:r>
                        <a:rPr lang="es-AR" dirty="0" smtClean="0"/>
                        <a:t>D7</a:t>
                      </a:r>
                      <a:endParaRPr lang="es-AR" dirty="0"/>
                    </a:p>
                  </a:txBody>
                  <a:tcPr>
                    <a:solidFill>
                      <a:srgbClr val="FFCC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smtClean="0">
                          <a:effectLst/>
                          <a:latin typeface="Calibri" panose="020F0502020204030204" pitchFamily="34" charset="0"/>
                          <a:ea typeface="Calibri" panose="020F0502020204030204" pitchFamily="34" charset="0"/>
                          <a:cs typeface="Times New Roman" panose="02020603050405020304" pitchFamily="18" charset="0"/>
                        </a:rPr>
                        <a:t>Increasing land concentration and crop production on rented land.</a:t>
                      </a:r>
                    </a:p>
                    <a:p>
                      <a:endParaRPr lang="en-US" noProof="0" dirty="0"/>
                    </a:p>
                  </a:txBody>
                  <a:tcPr>
                    <a:solidFill>
                      <a:srgbClr val="FFCC99"/>
                    </a:solidFill>
                  </a:tcPr>
                </a:tc>
                <a:tc>
                  <a:txBody>
                    <a:bodyPr/>
                    <a:lstStyle/>
                    <a:p>
                      <a:r>
                        <a:rPr lang="en-US" noProof="0" dirty="0" smtClean="0"/>
                        <a:t>Structural</a:t>
                      </a:r>
                    </a:p>
                    <a:p>
                      <a:r>
                        <a:rPr lang="en-US" noProof="0" dirty="0" smtClean="0"/>
                        <a:t>(beyond</a:t>
                      </a:r>
                      <a:r>
                        <a:rPr lang="en-US" baseline="0" noProof="0" dirty="0" smtClean="0"/>
                        <a:t> 2030)</a:t>
                      </a:r>
                      <a:endParaRPr lang="en-US" noProof="0" dirty="0"/>
                    </a:p>
                  </a:txBody>
                  <a:tcPr>
                    <a:solidFill>
                      <a:srgbClr val="FFCC99"/>
                    </a:solidFill>
                  </a:tcPr>
                </a:tc>
                <a:tc>
                  <a:txBody>
                    <a:bodyPr/>
                    <a:lstStyle/>
                    <a:p>
                      <a:r>
                        <a:rPr lang="en-US" sz="1800" b="0" i="0" kern="1200" noProof="0" dirty="0" smtClean="0">
                          <a:solidFill>
                            <a:schemeClr val="dk1"/>
                          </a:solidFill>
                          <a:effectLst/>
                          <a:latin typeface="+mn-lt"/>
                          <a:ea typeface="+mn-ea"/>
                          <a:cs typeface="+mn-cs"/>
                        </a:rPr>
                        <a:t>History</a:t>
                      </a:r>
                    </a:p>
                    <a:p>
                      <a:r>
                        <a:rPr lang="en-US" sz="1800" b="0" i="0" kern="1200" noProof="0" dirty="0" smtClean="0">
                          <a:solidFill>
                            <a:schemeClr val="dk1"/>
                          </a:solidFill>
                          <a:effectLst/>
                          <a:latin typeface="+mn-lt"/>
                          <a:ea typeface="+mn-ea"/>
                          <a:cs typeface="+mn-cs"/>
                        </a:rPr>
                        <a:t>Generalizations</a:t>
                      </a:r>
                    </a:p>
                    <a:p>
                      <a:r>
                        <a:rPr lang="en-US" sz="1800" b="0" i="0" kern="1200" noProof="0" dirty="0" smtClean="0">
                          <a:solidFill>
                            <a:schemeClr val="dk1"/>
                          </a:solidFill>
                          <a:effectLst/>
                          <a:latin typeface="+mn-lt"/>
                          <a:ea typeface="+mn-ea"/>
                          <a:cs typeface="+mn-cs"/>
                        </a:rPr>
                        <a:t>Individual and collective aspirations. </a:t>
                      </a:r>
                      <a:endParaRPr lang="en-US" noProof="0" dirty="0"/>
                    </a:p>
                  </a:txBody>
                  <a:tcPr>
                    <a:solidFill>
                      <a:srgbClr val="FFCC99"/>
                    </a:solidFill>
                  </a:tcPr>
                </a:tc>
                <a:extLst>
                  <a:ext uri="{0D108BD9-81ED-4DB2-BD59-A6C34878D82A}">
                    <a16:rowId xmlns:a16="http://schemas.microsoft.com/office/drawing/2014/main" val="1189691972"/>
                  </a:ext>
                </a:extLst>
              </a:tr>
              <a:tr h="683617">
                <a:tc>
                  <a:txBody>
                    <a:bodyPr/>
                    <a:lstStyle/>
                    <a:p>
                      <a:r>
                        <a:rPr lang="es-AR" dirty="0" smtClean="0"/>
                        <a:t>D17</a:t>
                      </a:r>
                      <a:endParaRPr lang="es-AR" dirty="0"/>
                    </a:p>
                  </a:txBody>
                  <a:tcPr>
                    <a:solidFill>
                      <a:srgbClr val="FFCC99"/>
                    </a:solidFill>
                  </a:tcPr>
                </a:tc>
                <a:tc>
                  <a:txBody>
                    <a:bodyPr/>
                    <a:lstStyle/>
                    <a:p>
                      <a:pPr>
                        <a:lnSpc>
                          <a:spcPct val="100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Trend-driven mental model.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FFCC99"/>
                    </a:solidFill>
                  </a:tcPr>
                </a:tc>
                <a:tc>
                  <a:txBody>
                    <a:bodyPr/>
                    <a:lstStyle/>
                    <a:p>
                      <a:r>
                        <a:rPr lang="en-US" noProof="0" dirty="0" smtClean="0"/>
                        <a:t>Structural</a:t>
                      </a:r>
                    </a:p>
                    <a:p>
                      <a:r>
                        <a:rPr lang="en-US" noProof="0" dirty="0" smtClean="0"/>
                        <a:t>(beyond</a:t>
                      </a:r>
                      <a:r>
                        <a:rPr lang="en-US" baseline="0" noProof="0" dirty="0" smtClean="0"/>
                        <a:t> 2030</a:t>
                      </a:r>
                      <a:r>
                        <a:rPr lang="es-AR" baseline="0" dirty="0" smtClean="0"/>
                        <a:t>)</a:t>
                      </a:r>
                      <a:r>
                        <a:rPr lang="en-US" noProof="0" dirty="0" smtClean="0"/>
                        <a:t> </a:t>
                      </a:r>
                      <a:endParaRPr lang="en-US" noProof="0" dirty="0"/>
                    </a:p>
                  </a:txBody>
                  <a:tcPr>
                    <a:solidFill>
                      <a:srgbClr val="FFCC99"/>
                    </a:solidFill>
                  </a:tcPr>
                </a:tc>
                <a:tc>
                  <a:txBody>
                    <a:bodyPr/>
                    <a:lstStyle/>
                    <a:p>
                      <a:r>
                        <a:rPr lang="en-US" sz="1800" kern="1200" dirty="0" smtClean="0">
                          <a:solidFill>
                            <a:schemeClr val="dk1"/>
                          </a:solidFill>
                          <a:effectLst/>
                          <a:latin typeface="+mn-lt"/>
                          <a:ea typeface="+mn-ea"/>
                          <a:cs typeface="+mn-cs"/>
                        </a:rPr>
                        <a:t>Absent in both public and private agendas.</a:t>
                      </a:r>
                      <a:endParaRPr lang="en-US" noProof="0" dirty="0"/>
                    </a:p>
                  </a:txBody>
                  <a:tcPr>
                    <a:solidFill>
                      <a:srgbClr val="FFCC99"/>
                    </a:solidFill>
                  </a:tcPr>
                </a:tc>
                <a:extLst>
                  <a:ext uri="{0D108BD9-81ED-4DB2-BD59-A6C34878D82A}">
                    <a16:rowId xmlns:a16="http://schemas.microsoft.com/office/drawing/2014/main" val="2254471846"/>
                  </a:ext>
                </a:extLst>
              </a:tr>
              <a:tr h="976595">
                <a:tc>
                  <a:txBody>
                    <a:bodyPr/>
                    <a:lstStyle/>
                    <a:p>
                      <a:pPr marL="0" algn="l" defTabSz="914400" rtl="0" eaLnBrk="1" latinLnBrk="0" hangingPunct="1"/>
                      <a:r>
                        <a:rPr lang="es-AR" sz="1800" kern="1200" dirty="0" smtClean="0">
                          <a:solidFill>
                            <a:schemeClr val="dk1"/>
                          </a:solidFill>
                          <a:effectLst/>
                          <a:latin typeface="+mn-lt"/>
                          <a:ea typeface="+mn-ea"/>
                          <a:cs typeface="+mn-cs"/>
                        </a:rPr>
                        <a:t>D5</a:t>
                      </a:r>
                      <a:endParaRPr lang="es-AR" sz="1800" kern="1200" dirty="0">
                        <a:solidFill>
                          <a:schemeClr val="dk1"/>
                        </a:solidFill>
                        <a:effectLst/>
                        <a:latin typeface="+mn-lt"/>
                        <a:ea typeface="+mn-ea"/>
                        <a:cs typeface="+mn-cs"/>
                      </a:endParaRPr>
                    </a:p>
                  </a:txBody>
                  <a:tcPr>
                    <a:solidFill>
                      <a:srgbClr val="DDDDDD"/>
                    </a:solidFill>
                  </a:tcPr>
                </a:tc>
                <a:tc>
                  <a:txBody>
                    <a:bodyPr/>
                    <a:lstStyle/>
                    <a:p>
                      <a:pPr marL="0" algn="l" defTabSz="914400" rtl="0" eaLnBrk="1" latinLnBrk="0" hangingPunct="1">
                        <a:lnSpc>
                          <a:spcPct val="100000"/>
                        </a:lnSpc>
                        <a:spcAft>
                          <a:spcPts val="0"/>
                        </a:spcAft>
                      </a:pPr>
                      <a:r>
                        <a:rPr lang="en-US" sz="1800" kern="1200" dirty="0">
                          <a:solidFill>
                            <a:schemeClr val="dk1"/>
                          </a:solidFill>
                          <a:effectLst/>
                          <a:latin typeface="+mn-lt"/>
                          <a:ea typeface="+mn-ea"/>
                          <a:cs typeface="+mn-cs"/>
                        </a:rPr>
                        <a:t>Low economic, social and environmental </a:t>
                      </a:r>
                      <a:r>
                        <a:rPr lang="en-US" sz="1800" kern="1200" dirty="0" smtClean="0">
                          <a:solidFill>
                            <a:schemeClr val="dk1"/>
                          </a:solidFill>
                          <a:effectLst/>
                          <a:latin typeface="+mn-lt"/>
                          <a:ea typeface="+mn-ea"/>
                          <a:cs typeface="+mn-cs"/>
                        </a:rPr>
                        <a:t>resilience.</a:t>
                      </a:r>
                      <a:endParaRPr lang="es-AR" sz="1800" kern="1200" dirty="0">
                        <a:solidFill>
                          <a:schemeClr val="dk1"/>
                        </a:solidFill>
                        <a:effectLst/>
                        <a:latin typeface="+mn-lt"/>
                        <a:ea typeface="+mn-ea"/>
                        <a:cs typeface="+mn-cs"/>
                      </a:endParaRPr>
                    </a:p>
                  </a:txBody>
                  <a:tcPr marL="44450" marR="44450" marT="0" marB="0">
                    <a:solidFill>
                      <a:srgbClr val="DDDDDD"/>
                    </a:solidFill>
                  </a:tcPr>
                </a:tc>
                <a:tc>
                  <a:txBody>
                    <a:bodyPr/>
                    <a:lstStyle/>
                    <a:p>
                      <a:pPr marL="0" algn="l" defTabSz="914400" rtl="0" eaLnBrk="1" latinLnBrk="0" hangingPunct="1"/>
                      <a:r>
                        <a:rPr lang="en-US" sz="1800" kern="1200" noProof="0" dirty="0" smtClean="0">
                          <a:solidFill>
                            <a:schemeClr val="dk1"/>
                          </a:solidFill>
                          <a:effectLst/>
                          <a:latin typeface="+mn-lt"/>
                          <a:ea typeface="+mn-ea"/>
                          <a:cs typeface="+mn-cs"/>
                        </a:rPr>
                        <a:t>Transitional </a:t>
                      </a:r>
                    </a:p>
                    <a:p>
                      <a:pPr marL="0" algn="l" defTabSz="914400" rtl="0" eaLnBrk="1" latinLnBrk="0" hangingPunct="1"/>
                      <a:endParaRPr lang="es-AR" sz="1800" kern="1200" dirty="0">
                        <a:solidFill>
                          <a:schemeClr val="dk1"/>
                        </a:solidFill>
                        <a:effectLst/>
                        <a:latin typeface="+mn-lt"/>
                        <a:ea typeface="+mn-ea"/>
                        <a:cs typeface="+mn-cs"/>
                      </a:endParaRPr>
                    </a:p>
                  </a:txBody>
                  <a:tcPr>
                    <a:solidFill>
                      <a:srgbClr val="DDDDDD"/>
                    </a:solidFill>
                  </a:tcPr>
                </a:tc>
                <a:tc>
                  <a:txBody>
                    <a:bodyPr/>
                    <a:lstStyle/>
                    <a:p>
                      <a:pPr marL="0" algn="l" defTabSz="914400" rtl="0" eaLnBrk="1" latinLnBrk="0" hangingPunct="1"/>
                      <a:r>
                        <a:rPr lang="en-US" sz="1800" kern="1200" dirty="0" smtClean="0">
                          <a:solidFill>
                            <a:schemeClr val="dk1"/>
                          </a:solidFill>
                          <a:effectLst/>
                          <a:latin typeface="+mn-lt"/>
                          <a:ea typeface="+mn-ea"/>
                          <a:cs typeface="+mn-cs"/>
                        </a:rPr>
                        <a:t>Strong red flag - </a:t>
                      </a:r>
                      <a:r>
                        <a:rPr lang="en-US" sz="1800" kern="1200" baseline="0" noProof="0" dirty="0" smtClean="0">
                          <a:solidFill>
                            <a:schemeClr val="dk1"/>
                          </a:solidFill>
                          <a:effectLst/>
                          <a:latin typeface="+mn-lt"/>
                          <a:ea typeface="+mn-ea"/>
                          <a:cs typeface="+mn-cs"/>
                        </a:rPr>
                        <a:t>warning signal</a:t>
                      </a:r>
                      <a:endParaRPr lang="en-US" sz="1800" kern="1200" noProof="0" dirty="0">
                        <a:solidFill>
                          <a:schemeClr val="dk1"/>
                        </a:solidFill>
                        <a:effectLst/>
                        <a:latin typeface="+mn-lt"/>
                        <a:ea typeface="+mn-ea"/>
                        <a:cs typeface="+mn-cs"/>
                      </a:endParaRPr>
                    </a:p>
                  </a:txBody>
                  <a:tcPr>
                    <a:solidFill>
                      <a:srgbClr val="DDDDDD"/>
                    </a:solidFill>
                  </a:tcPr>
                </a:tc>
                <a:extLst>
                  <a:ext uri="{0D108BD9-81ED-4DB2-BD59-A6C34878D82A}">
                    <a16:rowId xmlns:a16="http://schemas.microsoft.com/office/drawing/2014/main" val="2609325160"/>
                  </a:ext>
                </a:extLst>
              </a:tr>
              <a:tr h="1171914">
                <a:tc>
                  <a:txBody>
                    <a:bodyPr/>
                    <a:lstStyle/>
                    <a:p>
                      <a:r>
                        <a:rPr lang="es-AR" dirty="0" smtClean="0"/>
                        <a:t>D8</a:t>
                      </a:r>
                      <a:endParaRPr lang="es-AR" dirty="0"/>
                    </a:p>
                  </a:txBody>
                  <a:tcPr>
                    <a:solidFill>
                      <a:srgbClr val="66FFFF"/>
                    </a:solidFill>
                  </a:tcPr>
                </a:tc>
                <a:tc>
                  <a:txBody>
                    <a:bodyPr/>
                    <a:lstStyle/>
                    <a:p>
                      <a:pPr marL="0" algn="l"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Ecosystem services deteriorated in various degree.</a:t>
                      </a:r>
                      <a:endParaRPr lang="es-A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FFFF"/>
                    </a:solidFill>
                  </a:tcPr>
                </a:tc>
                <a:tc>
                  <a:txBody>
                    <a:bodyPr/>
                    <a:lstStyle/>
                    <a:p>
                      <a:r>
                        <a:rPr lang="en-US" noProof="0" dirty="0" smtClean="0"/>
                        <a:t>Transitional </a:t>
                      </a:r>
                    </a:p>
                    <a:p>
                      <a:endParaRPr lang="en-US" noProof="0" dirty="0"/>
                    </a:p>
                  </a:txBody>
                  <a:tcPr>
                    <a:solidFill>
                      <a:srgbClr val="66FFFF"/>
                    </a:solidFill>
                  </a:tcPr>
                </a:tc>
                <a:tc rowSpan="3">
                  <a:txBody>
                    <a:bodyPr/>
                    <a:lstStyle/>
                    <a:p>
                      <a:r>
                        <a:rPr lang="en-US" sz="1800" kern="1200" dirty="0" smtClean="0">
                          <a:solidFill>
                            <a:schemeClr val="dk1"/>
                          </a:solidFill>
                          <a:effectLst/>
                          <a:latin typeface="+mn-lt"/>
                          <a:ea typeface="+mn-ea"/>
                          <a:cs typeface="+mn-cs"/>
                        </a:rPr>
                        <a:t>Sustainable technology to recover basic environmental services (water, air, soil and biodiversity) and to slow the advance on native forests, natural grasslands and wetlands.</a:t>
                      </a:r>
                      <a:endParaRPr lang="en-US" noProof="0" dirty="0"/>
                    </a:p>
                  </a:txBody>
                  <a:tcPr anchor="ctr">
                    <a:solidFill>
                      <a:srgbClr val="66FFFF"/>
                    </a:solidFill>
                  </a:tcPr>
                </a:tc>
                <a:extLst>
                  <a:ext uri="{0D108BD9-81ED-4DB2-BD59-A6C34878D82A}">
                    <a16:rowId xmlns:a16="http://schemas.microsoft.com/office/drawing/2014/main" val="1346064233"/>
                  </a:ext>
                </a:extLst>
              </a:tr>
              <a:tr h="781276">
                <a:tc>
                  <a:txBody>
                    <a:bodyPr/>
                    <a:lstStyle/>
                    <a:p>
                      <a:r>
                        <a:rPr lang="es-AR" dirty="0" smtClean="0"/>
                        <a:t>D12</a:t>
                      </a:r>
                      <a:endParaRPr lang="es-AR" dirty="0"/>
                    </a:p>
                  </a:txBody>
                  <a:tcPr>
                    <a:solidFill>
                      <a:srgbClr val="66FFFF"/>
                    </a:solidFill>
                  </a:tcPr>
                </a:tc>
                <a:tc>
                  <a:txBody>
                    <a:bodyPr/>
                    <a:lstStyle/>
                    <a:p>
                      <a:pPr marL="0" algn="l" defTabSz="914400" rtl="0" eaLnBrk="1" latinLnBrk="0" hangingPunct="1">
                        <a:lnSpc>
                          <a:spcPct val="100000"/>
                        </a:lnSpc>
                        <a:spcAft>
                          <a:spcPts val="0"/>
                        </a:spcAft>
                      </a:pPr>
                      <a:r>
                        <a:rPr lang="en-US"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Agriculture advance on forest, grassland and wetland.</a:t>
                      </a:r>
                      <a:endParaRPr lang="es-AR" sz="1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FFFF"/>
                    </a:solidFill>
                  </a:tcPr>
                </a:tc>
                <a:tc>
                  <a:txBody>
                    <a:bodyPr/>
                    <a:lstStyle/>
                    <a:p>
                      <a:r>
                        <a:rPr lang="en-US" noProof="0" dirty="0" smtClean="0"/>
                        <a:t>Transitional </a:t>
                      </a:r>
                    </a:p>
                    <a:p>
                      <a:endParaRPr lang="en-US" noProof="0" dirty="0"/>
                    </a:p>
                  </a:txBody>
                  <a:tcPr>
                    <a:solidFill>
                      <a:srgbClr val="66FFFF"/>
                    </a:solidFill>
                  </a:tcPr>
                </a:tc>
                <a:tc vMerge="1">
                  <a:txBody>
                    <a:bodyPr/>
                    <a:lstStyle/>
                    <a:p>
                      <a:endParaRPr lang="en-US" noProof="0" dirty="0"/>
                    </a:p>
                  </a:txBody>
                  <a:tcPr anchor="ctr">
                    <a:solidFill>
                      <a:srgbClr val="66FFFF"/>
                    </a:solidFill>
                  </a:tcPr>
                </a:tc>
                <a:extLst>
                  <a:ext uri="{0D108BD9-81ED-4DB2-BD59-A6C34878D82A}">
                    <a16:rowId xmlns:a16="http://schemas.microsoft.com/office/drawing/2014/main" val="1901237367"/>
                  </a:ext>
                </a:extLst>
              </a:tr>
              <a:tr h="1562552">
                <a:tc>
                  <a:txBody>
                    <a:bodyPr/>
                    <a:lstStyle/>
                    <a:p>
                      <a:r>
                        <a:rPr lang="es-AR" dirty="0" smtClean="0"/>
                        <a:t>D15</a:t>
                      </a:r>
                      <a:endParaRPr lang="es-AR" dirty="0"/>
                    </a:p>
                  </a:txBody>
                  <a:tcPr>
                    <a:solidFill>
                      <a:srgbClr val="66FFFF"/>
                    </a:solidFill>
                  </a:tcPr>
                </a:tc>
                <a:tc>
                  <a:txBody>
                    <a:bodyPr/>
                    <a:lstStyle/>
                    <a:p>
                      <a:pPr marL="0" algn="l" defTabSz="914400" rtl="0" eaLnBrk="1" latinLnBrk="0" hangingPunct="1">
                        <a:lnSpc>
                          <a:spcPct val="100000"/>
                        </a:lnSpc>
                        <a:spcAft>
                          <a:spcPts val="0"/>
                        </a:spcAft>
                      </a:pPr>
                      <a:r>
                        <a:rPr lang="en-US" sz="1800" kern="1200" dirty="0">
                          <a:solidFill>
                            <a:schemeClr val="dk1"/>
                          </a:solidFill>
                          <a:effectLst/>
                          <a:latin typeface="+mn-lt"/>
                          <a:ea typeface="+mn-ea"/>
                          <a:cs typeface="+mn-cs"/>
                        </a:rPr>
                        <a:t>Small and medium size-scale farmers with low ability for adopting based process </a:t>
                      </a:r>
                      <a:r>
                        <a:rPr lang="en-US" sz="1800" kern="1200" dirty="0" smtClean="0">
                          <a:solidFill>
                            <a:schemeClr val="dk1"/>
                          </a:solidFill>
                          <a:effectLst/>
                          <a:latin typeface="+mn-lt"/>
                          <a:ea typeface="+mn-ea"/>
                          <a:cs typeface="+mn-cs"/>
                        </a:rPr>
                        <a:t>technology.</a:t>
                      </a:r>
                      <a:endParaRPr lang="es-AR" sz="1800" kern="1200" dirty="0">
                        <a:solidFill>
                          <a:schemeClr val="dk1"/>
                        </a:solidFill>
                        <a:effectLst/>
                        <a:latin typeface="+mn-lt"/>
                        <a:ea typeface="+mn-ea"/>
                        <a:cs typeface="+mn-cs"/>
                      </a:endParaRPr>
                    </a:p>
                  </a:txBody>
                  <a:tcPr marL="44450" marR="44450" marT="0" marB="0">
                    <a:solidFill>
                      <a:srgbClr val="66FFFF"/>
                    </a:solidFill>
                  </a:tcPr>
                </a:tc>
                <a:tc>
                  <a:txBody>
                    <a:bodyPr/>
                    <a:lstStyle/>
                    <a:p>
                      <a:r>
                        <a:rPr lang="en-US" noProof="0" dirty="0" smtClean="0"/>
                        <a:t>Transitional </a:t>
                      </a:r>
                    </a:p>
                    <a:p>
                      <a:pPr marL="0" algn="l" defTabSz="914400" rtl="0" eaLnBrk="1" latinLnBrk="0" hangingPunct="1">
                        <a:lnSpc>
                          <a:spcPct val="100000"/>
                        </a:lnSpc>
                        <a:spcAft>
                          <a:spcPts val="0"/>
                        </a:spcAft>
                      </a:pPr>
                      <a:endParaRPr lang="en-US" sz="1800" kern="1200" noProof="0" dirty="0">
                        <a:solidFill>
                          <a:schemeClr val="dk1"/>
                        </a:solidFill>
                        <a:effectLst/>
                        <a:latin typeface="+mn-lt"/>
                        <a:ea typeface="+mn-ea"/>
                        <a:cs typeface="+mn-cs"/>
                      </a:endParaRPr>
                    </a:p>
                  </a:txBody>
                  <a:tcPr>
                    <a:solidFill>
                      <a:srgbClr val="66FFFF"/>
                    </a:solidFill>
                  </a:tcPr>
                </a:tc>
                <a:tc vMerge="1">
                  <a:txBody>
                    <a:bodyPr/>
                    <a:lstStyle/>
                    <a:p>
                      <a:endParaRPr lang="en-US" noProof="0" dirty="0"/>
                    </a:p>
                  </a:txBody>
                  <a:tcPr>
                    <a:solidFill>
                      <a:srgbClr val="66FFFF"/>
                    </a:solidFill>
                  </a:tcPr>
                </a:tc>
                <a:extLst>
                  <a:ext uri="{0D108BD9-81ED-4DB2-BD59-A6C34878D82A}">
                    <a16:rowId xmlns:a16="http://schemas.microsoft.com/office/drawing/2014/main" val="1276398971"/>
                  </a:ext>
                </a:extLst>
              </a:tr>
            </a:tbl>
          </a:graphicData>
        </a:graphic>
      </p:graphicFrame>
    </p:spTree>
    <p:extLst>
      <p:ext uri="{BB962C8B-B14F-4D97-AF65-F5344CB8AC3E}">
        <p14:creationId xmlns:p14="http://schemas.microsoft.com/office/powerpoint/2010/main" val="24666999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96519"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graphicFrame>
        <p:nvGraphicFramePr>
          <p:cNvPr id="10" name="Tabla 9"/>
          <p:cNvGraphicFramePr>
            <a:graphicFrameLocks noGrp="1"/>
          </p:cNvGraphicFramePr>
          <p:nvPr>
            <p:extLst>
              <p:ext uri="{D42A27DB-BD31-4B8C-83A1-F6EECF244321}">
                <p14:modId xmlns:p14="http://schemas.microsoft.com/office/powerpoint/2010/main" val="155343865"/>
              </p:ext>
            </p:extLst>
          </p:nvPr>
        </p:nvGraphicFramePr>
        <p:xfrm>
          <a:off x="1" y="709683"/>
          <a:ext cx="9144000" cy="4954138"/>
        </p:xfrm>
        <a:graphic>
          <a:graphicData uri="http://schemas.openxmlformats.org/drawingml/2006/table">
            <a:tbl>
              <a:tblPr firstRow="1" bandRow="1">
                <a:tableStyleId>{5C22544A-7EE6-4342-B048-85BDC9FD1C3A}</a:tableStyleId>
              </a:tblPr>
              <a:tblGrid>
                <a:gridCol w="856387">
                  <a:extLst>
                    <a:ext uri="{9D8B030D-6E8A-4147-A177-3AD203B41FA5}">
                      <a16:colId xmlns:a16="http://schemas.microsoft.com/office/drawing/2014/main" val="3349371929"/>
                    </a:ext>
                  </a:extLst>
                </a:gridCol>
                <a:gridCol w="8287613">
                  <a:extLst>
                    <a:ext uri="{9D8B030D-6E8A-4147-A177-3AD203B41FA5}">
                      <a16:colId xmlns:a16="http://schemas.microsoft.com/office/drawing/2014/main" val="3965756216"/>
                    </a:ext>
                  </a:extLst>
                </a:gridCol>
              </a:tblGrid>
              <a:tr h="418840">
                <a:tc>
                  <a:txBody>
                    <a:bodyPr/>
                    <a:lstStyle/>
                    <a:p>
                      <a:r>
                        <a:rPr lang="es-AR" dirty="0" smtClean="0"/>
                        <a:t>Driver</a:t>
                      </a:r>
                      <a:endParaRPr lang="es-AR" dirty="0"/>
                    </a:p>
                  </a:txBody>
                  <a:tcPr/>
                </a:tc>
                <a:tc>
                  <a:txBody>
                    <a:bodyPr/>
                    <a:lstStyle/>
                    <a:p>
                      <a:pPr algn="ctr"/>
                      <a:r>
                        <a:rPr lang="en-US" dirty="0" smtClean="0"/>
                        <a:t>Brakes</a:t>
                      </a:r>
                      <a:r>
                        <a:rPr lang="en-US" baseline="0" dirty="0" smtClean="0"/>
                        <a:t> for transition</a:t>
                      </a:r>
                      <a:endParaRPr lang="en-US" dirty="0"/>
                    </a:p>
                  </a:txBody>
                  <a:tcPr/>
                </a:tc>
                <a:extLst>
                  <a:ext uri="{0D108BD9-81ED-4DB2-BD59-A6C34878D82A}">
                    <a16:rowId xmlns:a16="http://schemas.microsoft.com/office/drawing/2014/main" val="2588076112"/>
                  </a:ext>
                </a:extLst>
              </a:tr>
              <a:tr h="749954">
                <a:tc>
                  <a:txBody>
                    <a:bodyPr/>
                    <a:lstStyle/>
                    <a:p>
                      <a:pPr>
                        <a:lnSpc>
                          <a:spcPct val="150000"/>
                        </a:lnSpc>
                      </a:pPr>
                      <a:r>
                        <a:rPr lang="es-AR" dirty="0" smtClean="0"/>
                        <a:t>D1</a:t>
                      </a:r>
                      <a:endParaRPr lang="es-AR" dirty="0"/>
                    </a:p>
                  </a:txBody>
                  <a:tcPr>
                    <a:solidFill>
                      <a:schemeClr val="bg2"/>
                    </a:solidFill>
                  </a:tcPr>
                </a:tc>
                <a:tc>
                  <a:txBody>
                    <a:bodyPr/>
                    <a:lstStyle/>
                    <a:p>
                      <a:pPr>
                        <a:lnSpc>
                          <a:spcPct val="150000"/>
                        </a:lnSpc>
                        <a:spcAft>
                          <a:spcPts val="0"/>
                        </a:spcAft>
                      </a:pPr>
                      <a:r>
                        <a:rPr lang="en-US" sz="1800" kern="1200" dirty="0">
                          <a:solidFill>
                            <a:schemeClr val="dk1"/>
                          </a:solidFill>
                          <a:effectLst/>
                          <a:latin typeface="+mn-lt"/>
                          <a:ea typeface="+mn-ea"/>
                          <a:cs typeface="+mn-cs"/>
                        </a:rPr>
                        <a:t>Technology based on high profit without evaluating social and environmental risk</a:t>
                      </a:r>
                      <a:endParaRPr lang="es-AR" sz="1800" kern="1200" dirty="0">
                        <a:solidFill>
                          <a:schemeClr val="dk1"/>
                        </a:solidFill>
                        <a:effectLst/>
                        <a:latin typeface="+mn-lt"/>
                        <a:ea typeface="+mn-ea"/>
                        <a:cs typeface="+mn-cs"/>
                      </a:endParaRPr>
                    </a:p>
                  </a:txBody>
                  <a:tcPr marL="44450" marR="44450" marT="0" marB="0">
                    <a:solidFill>
                      <a:schemeClr val="bg2"/>
                    </a:solidFill>
                  </a:tcPr>
                </a:tc>
                <a:extLst>
                  <a:ext uri="{0D108BD9-81ED-4DB2-BD59-A6C34878D82A}">
                    <a16:rowId xmlns:a16="http://schemas.microsoft.com/office/drawing/2014/main" val="1189691972"/>
                  </a:ext>
                </a:extLst>
              </a:tr>
              <a:tr h="587679">
                <a:tc>
                  <a:txBody>
                    <a:bodyPr/>
                    <a:lstStyle/>
                    <a:p>
                      <a:pPr>
                        <a:lnSpc>
                          <a:spcPct val="150000"/>
                        </a:lnSpc>
                      </a:pPr>
                      <a:r>
                        <a:rPr lang="es-AR" dirty="0" smtClean="0"/>
                        <a:t>D3</a:t>
                      </a:r>
                      <a:endParaRPr lang="es-AR" dirty="0"/>
                    </a:p>
                  </a:txBody>
                  <a:tcPr>
                    <a:solidFill>
                      <a:schemeClr val="bg2"/>
                    </a:solidFill>
                  </a:tcPr>
                </a:tc>
                <a:tc>
                  <a:txBody>
                    <a:bodyPr/>
                    <a:lstStyle/>
                    <a:p>
                      <a:pPr>
                        <a:lnSpc>
                          <a:spcPct val="150000"/>
                        </a:lnSpc>
                        <a:spcAft>
                          <a:spcPts val="0"/>
                        </a:spcAft>
                        <a:tabLst>
                          <a:tab pos="2511425" algn="l"/>
                        </a:tabLst>
                      </a:pPr>
                      <a:r>
                        <a:rPr lang="en-US" sz="1800" kern="1200" dirty="0" smtClean="0">
                          <a:solidFill>
                            <a:schemeClr val="dk1"/>
                          </a:solidFill>
                          <a:effectLst/>
                          <a:latin typeface="+mn-lt"/>
                          <a:ea typeface="+mn-ea"/>
                          <a:cs typeface="+mn-cs"/>
                        </a:rPr>
                        <a:t>Lack of </a:t>
                      </a:r>
                      <a:r>
                        <a:rPr lang="en-US" sz="1800" kern="1200" dirty="0" err="1" smtClean="0">
                          <a:solidFill>
                            <a:schemeClr val="dk1"/>
                          </a:solidFill>
                          <a:effectLst/>
                          <a:latin typeface="+mn-lt"/>
                          <a:ea typeface="+mn-ea"/>
                          <a:cs typeface="+mn-cs"/>
                        </a:rPr>
                        <a:t>ffuture</a:t>
                      </a:r>
                      <a:r>
                        <a:rPr lang="en-US" sz="1800" kern="1200" dirty="0" smtClean="0">
                          <a:solidFill>
                            <a:schemeClr val="dk1"/>
                          </a:solidFill>
                          <a:effectLst/>
                          <a:latin typeface="+mn-lt"/>
                          <a:ea typeface="+mn-ea"/>
                          <a:cs typeface="+mn-cs"/>
                        </a:rPr>
                        <a:t> studies</a:t>
                      </a:r>
                      <a:endParaRPr lang="en-US" sz="1800"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2254471846"/>
                  </a:ext>
                </a:extLst>
              </a:tr>
              <a:tr h="839542">
                <a:tc>
                  <a:txBody>
                    <a:bodyPr/>
                    <a:lstStyle/>
                    <a:p>
                      <a:pPr marL="0" algn="l" defTabSz="914400" rtl="0" eaLnBrk="1" latinLnBrk="0" hangingPunct="1">
                        <a:lnSpc>
                          <a:spcPct val="150000"/>
                        </a:lnSpc>
                      </a:pPr>
                      <a:r>
                        <a:rPr lang="es-AR" sz="1800" kern="1200" dirty="0" smtClean="0">
                          <a:solidFill>
                            <a:schemeClr val="dk1"/>
                          </a:solidFill>
                          <a:effectLst/>
                          <a:latin typeface="+mn-lt"/>
                          <a:ea typeface="+mn-ea"/>
                          <a:cs typeface="+mn-cs"/>
                        </a:rPr>
                        <a:t>D4</a:t>
                      </a:r>
                      <a:endParaRPr lang="es-AR" sz="1800" kern="1200" dirty="0">
                        <a:solidFill>
                          <a:schemeClr val="dk1"/>
                        </a:solidFill>
                        <a:effectLst/>
                        <a:latin typeface="+mn-lt"/>
                        <a:ea typeface="+mn-ea"/>
                        <a:cs typeface="+mn-cs"/>
                      </a:endParaRPr>
                    </a:p>
                  </a:txBody>
                  <a:tcPr>
                    <a:solidFill>
                      <a:schemeClr val="bg2"/>
                    </a:solidFill>
                  </a:tcPr>
                </a:tc>
                <a:tc>
                  <a:txBody>
                    <a:bodyPr/>
                    <a:lstStyle/>
                    <a:p>
                      <a:pPr>
                        <a:lnSpc>
                          <a:spcPct val="150000"/>
                        </a:lnSpc>
                        <a:spcAft>
                          <a:spcPts val="0"/>
                        </a:spcAft>
                      </a:pPr>
                      <a:r>
                        <a:rPr lang="en-US" sz="1800" kern="1200" dirty="0">
                          <a:solidFill>
                            <a:schemeClr val="dk1"/>
                          </a:solidFill>
                          <a:effectLst/>
                          <a:latin typeface="+mn-lt"/>
                          <a:ea typeface="+mn-ea"/>
                          <a:cs typeface="+mn-cs"/>
                        </a:rPr>
                        <a:t>Low capacity of the provincial government to regulate the accomplishment of rules </a:t>
                      </a:r>
                      <a:endParaRPr lang="es-AR" sz="1800" kern="1200" dirty="0">
                        <a:solidFill>
                          <a:schemeClr val="dk1"/>
                        </a:solidFill>
                        <a:effectLst/>
                        <a:latin typeface="+mn-lt"/>
                        <a:ea typeface="+mn-ea"/>
                        <a:cs typeface="+mn-cs"/>
                      </a:endParaRPr>
                    </a:p>
                  </a:txBody>
                  <a:tcPr marL="44450" marR="44450" marT="0" marB="0">
                    <a:solidFill>
                      <a:schemeClr val="bg2"/>
                    </a:solidFill>
                  </a:tcPr>
                </a:tc>
                <a:extLst>
                  <a:ext uri="{0D108BD9-81ED-4DB2-BD59-A6C34878D82A}">
                    <a16:rowId xmlns:a16="http://schemas.microsoft.com/office/drawing/2014/main" val="2609325160"/>
                  </a:ext>
                </a:extLst>
              </a:tr>
              <a:tr h="721685">
                <a:tc>
                  <a:txBody>
                    <a:bodyPr/>
                    <a:lstStyle/>
                    <a:p>
                      <a:pPr>
                        <a:lnSpc>
                          <a:spcPct val="150000"/>
                        </a:lnSpc>
                      </a:pPr>
                      <a:r>
                        <a:rPr lang="es-AR" dirty="0" smtClean="0"/>
                        <a:t>D6</a:t>
                      </a:r>
                      <a:endParaRPr lang="es-AR" dirty="0"/>
                    </a:p>
                  </a:txBody>
                  <a:tcPr>
                    <a:solidFill>
                      <a:schemeClr val="bg2"/>
                    </a:solidFill>
                  </a:tcPr>
                </a:tc>
                <a:tc>
                  <a:txBody>
                    <a:bodyPr/>
                    <a:lstStyle/>
                    <a:p>
                      <a:pPr marL="0" algn="l" defTabSz="914400" rtl="0" eaLnBrk="1" latinLnBrk="0" hangingPunct="1">
                        <a:lnSpc>
                          <a:spcPct val="150000"/>
                        </a:lnSpc>
                        <a:spcAft>
                          <a:spcPts val="0"/>
                        </a:spcAft>
                      </a:pPr>
                      <a:r>
                        <a:rPr lang="en-US" sz="1800" kern="1200" dirty="0" smtClean="0">
                          <a:solidFill>
                            <a:schemeClr val="dk1"/>
                          </a:solidFill>
                          <a:effectLst/>
                          <a:latin typeface="+mn-lt"/>
                          <a:ea typeface="+mn-ea"/>
                          <a:cs typeface="+mn-cs"/>
                        </a:rPr>
                        <a:t>Public and private sectors complacent</a:t>
                      </a:r>
                      <a:r>
                        <a:rPr lang="en-US" sz="1800" kern="1200" baseline="0" dirty="0" smtClean="0">
                          <a:solidFill>
                            <a:schemeClr val="dk1"/>
                          </a:solidFill>
                          <a:effectLst/>
                          <a:latin typeface="+mn-lt"/>
                          <a:ea typeface="+mn-ea"/>
                          <a:cs typeface="+mn-cs"/>
                        </a:rPr>
                        <a:t> about </a:t>
                      </a:r>
                      <a:r>
                        <a:rPr lang="en-US" sz="1800" kern="1200" dirty="0" smtClean="0">
                          <a:solidFill>
                            <a:schemeClr val="dk1"/>
                          </a:solidFill>
                          <a:effectLst/>
                          <a:latin typeface="+mn-lt"/>
                          <a:ea typeface="+mn-ea"/>
                          <a:cs typeface="+mn-cs"/>
                        </a:rPr>
                        <a:t>further strengthening industrial agriculture</a:t>
                      </a:r>
                      <a:endParaRPr lang="es-AR" sz="1800" kern="1200" dirty="0">
                        <a:solidFill>
                          <a:schemeClr val="dk1"/>
                        </a:solidFill>
                        <a:effectLst/>
                        <a:latin typeface="+mn-lt"/>
                        <a:ea typeface="+mn-ea"/>
                        <a:cs typeface="+mn-cs"/>
                      </a:endParaRPr>
                    </a:p>
                  </a:txBody>
                  <a:tcPr marL="44450" marR="44450" marT="0" marB="0">
                    <a:solidFill>
                      <a:schemeClr val="bg2"/>
                    </a:solidFill>
                  </a:tcPr>
                </a:tc>
                <a:extLst>
                  <a:ext uri="{0D108BD9-81ED-4DB2-BD59-A6C34878D82A}">
                    <a16:rowId xmlns:a16="http://schemas.microsoft.com/office/drawing/2014/main" val="1346064233"/>
                  </a:ext>
                </a:extLst>
              </a:tr>
              <a:tr h="893671">
                <a:tc>
                  <a:txBody>
                    <a:bodyPr/>
                    <a:lstStyle/>
                    <a:p>
                      <a:pPr>
                        <a:lnSpc>
                          <a:spcPct val="150000"/>
                        </a:lnSpc>
                      </a:pPr>
                      <a:r>
                        <a:rPr lang="es-AR" dirty="0" smtClean="0"/>
                        <a:t>D13</a:t>
                      </a:r>
                      <a:endParaRPr lang="es-AR" dirty="0"/>
                    </a:p>
                  </a:txBody>
                  <a:tcPr>
                    <a:solidFill>
                      <a:schemeClr val="bg2"/>
                    </a:solidFill>
                  </a:tcPr>
                </a:tc>
                <a:tc>
                  <a:txBody>
                    <a:bodyPr/>
                    <a:lstStyle/>
                    <a:p>
                      <a:pPr marL="0" algn="l" defTabSz="914400" rtl="0" eaLnBrk="1" latinLnBrk="0" hangingPunct="1">
                        <a:lnSpc>
                          <a:spcPct val="100000"/>
                        </a:lnSpc>
                        <a:spcAft>
                          <a:spcPts val="0"/>
                        </a:spcAft>
                      </a:pPr>
                      <a:r>
                        <a:rPr lang="en-US" sz="1800" kern="1200" dirty="0" smtClean="0">
                          <a:solidFill>
                            <a:schemeClr val="dk1"/>
                          </a:solidFill>
                          <a:effectLst/>
                          <a:latin typeface="+mn-lt"/>
                          <a:ea typeface="+mn-ea"/>
                          <a:cs typeface="+mn-cs"/>
                        </a:rPr>
                        <a:t>Weak organization and low ability to alleviate those stakeholders specifically affected by business as usual scenario</a:t>
                      </a:r>
                      <a:endParaRPr lang="es-AR" sz="1800" kern="1200" dirty="0">
                        <a:solidFill>
                          <a:schemeClr val="dk1"/>
                        </a:solidFill>
                        <a:effectLst/>
                        <a:latin typeface="+mn-lt"/>
                        <a:ea typeface="+mn-ea"/>
                        <a:cs typeface="+mn-cs"/>
                      </a:endParaRPr>
                    </a:p>
                  </a:txBody>
                  <a:tcPr marL="44450" marR="44450" marT="0" marB="0">
                    <a:solidFill>
                      <a:schemeClr val="bg2"/>
                    </a:solidFill>
                  </a:tcPr>
                </a:tc>
                <a:extLst>
                  <a:ext uri="{0D108BD9-81ED-4DB2-BD59-A6C34878D82A}">
                    <a16:rowId xmlns:a16="http://schemas.microsoft.com/office/drawing/2014/main" val="1901237367"/>
                  </a:ext>
                </a:extLst>
              </a:tr>
              <a:tr h="742767">
                <a:tc>
                  <a:txBody>
                    <a:bodyPr/>
                    <a:lstStyle/>
                    <a:p>
                      <a:pPr>
                        <a:lnSpc>
                          <a:spcPct val="150000"/>
                        </a:lnSpc>
                      </a:pPr>
                      <a:r>
                        <a:rPr lang="es-AR" dirty="0" smtClean="0"/>
                        <a:t>D18</a:t>
                      </a:r>
                      <a:endParaRPr lang="es-AR" dirty="0"/>
                    </a:p>
                  </a:txBody>
                  <a:tcPr>
                    <a:solidFill>
                      <a:schemeClr val="bg2"/>
                    </a:solidFill>
                  </a:tcPr>
                </a:tc>
                <a:tc>
                  <a:txBody>
                    <a:bodyPr/>
                    <a:lstStyle/>
                    <a:p>
                      <a:pPr marL="0" algn="l" defTabSz="914400" rtl="0" eaLnBrk="1" latinLnBrk="0" hangingPunct="1">
                        <a:lnSpc>
                          <a:spcPct val="150000"/>
                        </a:lnSpc>
                        <a:spcAft>
                          <a:spcPts val="0"/>
                        </a:spcAft>
                      </a:pPr>
                      <a:r>
                        <a:rPr lang="en-US" sz="1800" kern="1200" dirty="0" smtClean="0">
                          <a:solidFill>
                            <a:schemeClr val="dk1"/>
                          </a:solidFill>
                          <a:effectLst/>
                          <a:latin typeface="+mn-lt"/>
                          <a:ea typeface="+mn-ea"/>
                          <a:cs typeface="+mn-cs"/>
                        </a:rPr>
                        <a:t>Role and value of the SDGs in the stakeholder's long-term agenda</a:t>
                      </a:r>
                      <a:endParaRPr lang="es-AR" sz="1800" kern="1200" dirty="0">
                        <a:solidFill>
                          <a:schemeClr val="dk1"/>
                        </a:solidFill>
                        <a:effectLst/>
                        <a:latin typeface="+mn-lt"/>
                        <a:ea typeface="+mn-ea"/>
                        <a:cs typeface="+mn-cs"/>
                      </a:endParaRPr>
                    </a:p>
                  </a:txBody>
                  <a:tcPr marL="44450" marR="44450" marT="0" marB="0">
                    <a:solidFill>
                      <a:schemeClr val="bg2"/>
                    </a:solidFill>
                  </a:tcPr>
                </a:tc>
                <a:extLst>
                  <a:ext uri="{0D108BD9-81ED-4DB2-BD59-A6C34878D82A}">
                    <a16:rowId xmlns:a16="http://schemas.microsoft.com/office/drawing/2014/main" val="1276398971"/>
                  </a:ext>
                </a:extLst>
              </a:tr>
            </a:tbl>
          </a:graphicData>
        </a:graphic>
      </p:graphicFrame>
    </p:spTree>
    <p:extLst>
      <p:ext uri="{BB962C8B-B14F-4D97-AF65-F5344CB8AC3E}">
        <p14:creationId xmlns:p14="http://schemas.microsoft.com/office/powerpoint/2010/main" val="37154789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1"/>
          </p:nvPr>
        </p:nvSpPr>
        <p:spPr>
          <a:xfrm>
            <a:off x="739253" y="848437"/>
            <a:ext cx="7995314" cy="4114800"/>
          </a:xfrm>
        </p:spPr>
        <p:txBody>
          <a:bodyPr>
            <a:noAutofit/>
          </a:bodyPr>
          <a:lstStyle/>
          <a:p>
            <a:r>
              <a:rPr lang="es-AR" sz="3200" b="1" dirty="0" smtClean="0"/>
              <a:t>Bau2030</a:t>
            </a:r>
          </a:p>
          <a:p>
            <a:r>
              <a:rPr lang="en-US" sz="2400" dirty="0" smtClean="0"/>
              <a:t>-</a:t>
            </a:r>
            <a:r>
              <a:rPr lang="en-US" sz="2400" dirty="0"/>
              <a:t>D</a:t>
            </a:r>
            <a:r>
              <a:rPr lang="en-US" sz="2400" dirty="0" smtClean="0"/>
              <a:t>eclining </a:t>
            </a:r>
            <a:r>
              <a:rPr lang="en-US" sz="2400" dirty="0"/>
              <a:t>welfare of the rural population in communities or </a:t>
            </a:r>
            <a:r>
              <a:rPr lang="en-US" sz="2400" dirty="0" smtClean="0"/>
              <a:t>dispersed</a:t>
            </a:r>
          </a:p>
          <a:p>
            <a:pPr>
              <a:lnSpc>
                <a:spcPct val="100000"/>
              </a:lnSpc>
            </a:pPr>
            <a:r>
              <a:rPr lang="en-US" sz="2400" dirty="0" smtClean="0"/>
              <a:t>-Production-environment-social-health </a:t>
            </a:r>
            <a:r>
              <a:rPr lang="en-US" sz="2400" dirty="0"/>
              <a:t>tensions in </a:t>
            </a:r>
            <a:r>
              <a:rPr lang="en-US" sz="2400" dirty="0" err="1" smtClean="0"/>
              <a:t>peri</a:t>
            </a:r>
            <a:r>
              <a:rPr lang="en-US" sz="2400" dirty="0" smtClean="0"/>
              <a:t>-urban areas</a:t>
            </a:r>
          </a:p>
          <a:p>
            <a:r>
              <a:rPr lang="en-US" sz="2400" dirty="0" smtClean="0"/>
              <a:t>-Increasing urban-rural exodus</a:t>
            </a:r>
          </a:p>
          <a:p>
            <a:r>
              <a:rPr lang="en-US" sz="2400" dirty="0" smtClean="0"/>
              <a:t>-Increasing </a:t>
            </a:r>
            <a:r>
              <a:rPr lang="en-US" sz="2400" dirty="0"/>
              <a:t>risk of reaching biological </a:t>
            </a:r>
            <a:r>
              <a:rPr lang="en-US" sz="2400" dirty="0" smtClean="0"/>
              <a:t>limits</a:t>
            </a:r>
            <a:endParaRPr lang="es-AR" sz="2400" dirty="0"/>
          </a:p>
        </p:txBody>
      </p:sp>
      <p:cxnSp>
        <p:nvCxnSpPr>
          <p:cNvPr id="5" name="Conector recto 4"/>
          <p:cNvCxnSpPr/>
          <p:nvPr/>
        </p:nvCxnSpPr>
        <p:spPr>
          <a:xfrm flipH="1">
            <a:off x="267560" y="364046"/>
            <a:ext cx="21265" cy="570968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714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1"/>
          </p:nvPr>
        </p:nvSpPr>
        <p:spPr>
          <a:xfrm>
            <a:off x="643719" y="984914"/>
            <a:ext cx="7995314" cy="4114800"/>
          </a:xfrm>
        </p:spPr>
        <p:txBody>
          <a:bodyPr>
            <a:noAutofit/>
          </a:bodyPr>
          <a:lstStyle/>
          <a:p>
            <a:r>
              <a:rPr lang="en-US" sz="3200" b="1" dirty="0" smtClean="0"/>
              <a:t>Actions </a:t>
            </a:r>
            <a:r>
              <a:rPr lang="en-US" sz="3200" b="1" dirty="0"/>
              <a:t>for the desirable </a:t>
            </a:r>
            <a:r>
              <a:rPr lang="en-US" sz="3200" b="1" dirty="0" smtClean="0"/>
              <a:t>scenario (SA2030)</a:t>
            </a:r>
            <a:endParaRPr lang="es-AR" sz="3200" b="1" dirty="0" smtClean="0"/>
          </a:p>
          <a:p>
            <a:endParaRPr lang="es-AR" sz="2400" dirty="0"/>
          </a:p>
        </p:txBody>
      </p:sp>
      <p:cxnSp>
        <p:nvCxnSpPr>
          <p:cNvPr id="5" name="Conector recto 4"/>
          <p:cNvCxnSpPr/>
          <p:nvPr/>
        </p:nvCxnSpPr>
        <p:spPr>
          <a:xfrm flipH="1">
            <a:off x="267560" y="364046"/>
            <a:ext cx="21265" cy="570968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003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237462"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graphicFrame>
        <p:nvGraphicFramePr>
          <p:cNvPr id="3" name="Tabla 2"/>
          <p:cNvGraphicFramePr>
            <a:graphicFrameLocks noGrp="1"/>
          </p:cNvGraphicFramePr>
          <p:nvPr>
            <p:extLst>
              <p:ext uri="{D42A27DB-BD31-4B8C-83A1-F6EECF244321}">
                <p14:modId xmlns:p14="http://schemas.microsoft.com/office/powerpoint/2010/main" val="1574733720"/>
              </p:ext>
            </p:extLst>
          </p:nvPr>
        </p:nvGraphicFramePr>
        <p:xfrm>
          <a:off x="0" y="0"/>
          <a:ext cx="9143999" cy="7724617"/>
        </p:xfrm>
        <a:graphic>
          <a:graphicData uri="http://schemas.openxmlformats.org/drawingml/2006/table">
            <a:tbl>
              <a:tblPr firstRow="1" bandRow="1">
                <a:tableStyleId>{5C22544A-7EE6-4342-B048-85BDC9FD1C3A}</a:tableStyleId>
              </a:tblPr>
              <a:tblGrid>
                <a:gridCol w="1334683">
                  <a:extLst>
                    <a:ext uri="{9D8B030D-6E8A-4147-A177-3AD203B41FA5}">
                      <a16:colId xmlns:a16="http://schemas.microsoft.com/office/drawing/2014/main" val="3068410225"/>
                    </a:ext>
                  </a:extLst>
                </a:gridCol>
                <a:gridCol w="2706331">
                  <a:extLst>
                    <a:ext uri="{9D8B030D-6E8A-4147-A177-3AD203B41FA5}">
                      <a16:colId xmlns:a16="http://schemas.microsoft.com/office/drawing/2014/main" val="3818271014"/>
                    </a:ext>
                  </a:extLst>
                </a:gridCol>
                <a:gridCol w="5102985">
                  <a:extLst>
                    <a:ext uri="{9D8B030D-6E8A-4147-A177-3AD203B41FA5}">
                      <a16:colId xmlns:a16="http://schemas.microsoft.com/office/drawing/2014/main" val="1585439514"/>
                    </a:ext>
                  </a:extLst>
                </a:gridCol>
              </a:tblGrid>
              <a:tr h="711566">
                <a:tc>
                  <a:txBody>
                    <a:bodyPr/>
                    <a:lstStyle/>
                    <a:p>
                      <a:endParaRPr lang="es-AR" dirty="0"/>
                    </a:p>
                  </a:txBody>
                  <a:tcPr/>
                </a:tc>
                <a:tc>
                  <a:txBody>
                    <a:bodyPr/>
                    <a:lstStyle/>
                    <a:p>
                      <a:pPr algn="ctr"/>
                      <a:r>
                        <a:rPr lang="en-US" noProof="0" dirty="0" smtClean="0"/>
                        <a:t>Objectives</a:t>
                      </a:r>
                      <a:endParaRPr lang="en-US" noProof="0" dirty="0"/>
                    </a:p>
                  </a:txBody>
                  <a:tcPr/>
                </a:tc>
                <a:tc>
                  <a:txBody>
                    <a:bodyPr/>
                    <a:lstStyle/>
                    <a:p>
                      <a:pPr algn="ctr"/>
                      <a:r>
                        <a:rPr lang="es-AR" dirty="0" err="1" smtClean="0"/>
                        <a:t>Actions</a:t>
                      </a:r>
                      <a:r>
                        <a:rPr lang="es-AR" dirty="0" smtClean="0"/>
                        <a:t>-Tools</a:t>
                      </a:r>
                      <a:endParaRPr lang="es-AR" dirty="0"/>
                    </a:p>
                  </a:txBody>
                  <a:tcPr/>
                </a:tc>
                <a:extLst>
                  <a:ext uri="{0D108BD9-81ED-4DB2-BD59-A6C34878D82A}">
                    <a16:rowId xmlns:a16="http://schemas.microsoft.com/office/drawing/2014/main" val="1412618320"/>
                  </a:ext>
                </a:extLst>
              </a:tr>
              <a:tr h="2583755">
                <a:tc>
                  <a:txBody>
                    <a:bodyPr/>
                    <a:lstStyle/>
                    <a:p>
                      <a:r>
                        <a:rPr lang="en-US" noProof="0" dirty="0" smtClean="0"/>
                        <a:t>Short-term</a:t>
                      </a:r>
                      <a:endParaRPr lang="en-US" noProof="0" dirty="0"/>
                    </a:p>
                  </a:txBody>
                  <a:tcPr>
                    <a:solidFill>
                      <a:srgbClr val="66FFFF"/>
                    </a:solidFill>
                  </a:tcPr>
                </a:tc>
                <a:tc>
                  <a:txBody>
                    <a:bodyPr/>
                    <a:lstStyle/>
                    <a:p>
                      <a:r>
                        <a:rPr lang="en-US" sz="1800" b="0" i="0" kern="1200" dirty="0" smtClean="0">
                          <a:solidFill>
                            <a:schemeClr val="dk1"/>
                          </a:solidFill>
                          <a:effectLst/>
                          <a:latin typeface="+mn-lt"/>
                          <a:ea typeface="+mn-ea"/>
                          <a:cs typeface="+mn-cs"/>
                        </a:rPr>
                        <a:t>To shield</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agricultural frontier. </a:t>
                      </a:r>
                      <a:endParaRPr lang="es-AR" sz="1800" kern="1200" dirty="0">
                        <a:solidFill>
                          <a:schemeClr val="dk1"/>
                        </a:solidFill>
                        <a:effectLst/>
                        <a:latin typeface="+mn-lt"/>
                        <a:ea typeface="+mn-ea"/>
                        <a:cs typeface="+mn-cs"/>
                      </a:endParaRPr>
                    </a:p>
                  </a:txBody>
                  <a:tcPr>
                    <a:solidFill>
                      <a:srgbClr val="66FFFF"/>
                    </a:solidFill>
                  </a:tcPr>
                </a:tc>
                <a:tc>
                  <a:txBody>
                    <a:bodyPr/>
                    <a:lstStyle/>
                    <a:p>
                      <a:r>
                        <a:rPr lang="en-US" sz="1800" b="0" i="0" kern="1200" baseline="0" dirty="0" smtClean="0">
                          <a:solidFill>
                            <a:schemeClr val="dk1"/>
                          </a:solidFill>
                          <a:effectLst/>
                          <a:latin typeface="+mn-lt"/>
                          <a:ea typeface="+mn-ea"/>
                          <a:cs typeface="+mn-cs"/>
                        </a:rPr>
                        <a:t>Legal instrument.</a:t>
                      </a:r>
                    </a:p>
                    <a:p>
                      <a:endParaRPr lang="en-US" sz="1800" b="0" i="0" kern="1200" baseline="0" dirty="0" smtClean="0">
                        <a:solidFill>
                          <a:schemeClr val="dk1"/>
                        </a:solidFill>
                        <a:effectLst/>
                        <a:latin typeface="+mn-lt"/>
                        <a:ea typeface="+mn-ea"/>
                        <a:cs typeface="+mn-cs"/>
                      </a:endParaRPr>
                    </a:p>
                    <a:p>
                      <a:r>
                        <a:rPr lang="en-US" sz="1800" b="0" i="0" kern="1200" baseline="0" dirty="0" smtClean="0">
                          <a:solidFill>
                            <a:schemeClr val="dk1"/>
                          </a:solidFill>
                          <a:effectLst/>
                          <a:latin typeface="+mn-lt"/>
                          <a:ea typeface="+mn-ea"/>
                          <a:cs typeface="+mn-cs"/>
                        </a:rPr>
                        <a:t>Adherence to SGD.</a:t>
                      </a:r>
                      <a:endParaRPr lang="en-US" sz="1800" b="0" i="0" kern="1200" dirty="0" smtClean="0">
                        <a:solidFill>
                          <a:schemeClr val="dk1"/>
                        </a:solidFill>
                        <a:effectLst/>
                        <a:latin typeface="+mn-lt"/>
                        <a:ea typeface="+mn-ea"/>
                        <a:cs typeface="+mn-cs"/>
                      </a:endParaRPr>
                    </a:p>
                    <a:p>
                      <a:endParaRPr lang="en-US" sz="1800" b="0" i="0" kern="1200" baseline="0" dirty="0" smtClean="0">
                        <a:solidFill>
                          <a:schemeClr val="dk1"/>
                        </a:solidFill>
                        <a:effectLst/>
                        <a:latin typeface="+mn-lt"/>
                        <a:ea typeface="+mn-ea"/>
                        <a:cs typeface="+mn-cs"/>
                      </a:endParaRPr>
                    </a:p>
                    <a:p>
                      <a:r>
                        <a:rPr lang="en-US" sz="1800" b="0" i="0" kern="1200" dirty="0" smtClean="0">
                          <a:solidFill>
                            <a:schemeClr val="dk1"/>
                          </a:solidFill>
                          <a:effectLst/>
                          <a:latin typeface="+mn-lt"/>
                          <a:ea typeface="+mn-ea"/>
                          <a:cs typeface="+mn-cs"/>
                        </a:rPr>
                        <a:t>Strengthening of mechanisms of control. </a:t>
                      </a:r>
                    </a:p>
                    <a:p>
                      <a:endParaRPr lang="en-US" sz="1800" b="0" i="0" kern="1200" dirty="0" smtClean="0">
                        <a:solidFill>
                          <a:schemeClr val="dk1"/>
                        </a:solidFill>
                        <a:effectLst/>
                        <a:latin typeface="+mn-lt"/>
                        <a:ea typeface="+mn-ea"/>
                        <a:cs typeface="+mn-cs"/>
                      </a:endParaRPr>
                    </a:p>
                    <a:p>
                      <a:r>
                        <a:rPr lang="en-US" sz="1800" b="0" i="0" kern="1200" dirty="0" smtClean="0">
                          <a:solidFill>
                            <a:schemeClr val="dk1"/>
                          </a:solidFill>
                          <a:effectLst/>
                          <a:latin typeface="+mn-lt"/>
                          <a:ea typeface="+mn-ea"/>
                          <a:cs typeface="+mn-cs"/>
                        </a:rPr>
                        <a:t>Implementation of alliances with stakeholders that facilitate effective compliance with existing regulations.</a:t>
                      </a:r>
                      <a:endParaRPr lang="es-AR" sz="1800" kern="1200" dirty="0">
                        <a:solidFill>
                          <a:schemeClr val="dk1"/>
                        </a:solidFill>
                        <a:effectLst/>
                        <a:latin typeface="+mn-lt"/>
                        <a:ea typeface="+mn-ea"/>
                        <a:cs typeface="+mn-cs"/>
                      </a:endParaRPr>
                    </a:p>
                  </a:txBody>
                  <a:tcPr>
                    <a:solidFill>
                      <a:srgbClr val="66FFFF"/>
                    </a:solidFill>
                  </a:tcPr>
                </a:tc>
                <a:extLst>
                  <a:ext uri="{0D108BD9-81ED-4DB2-BD59-A6C34878D82A}">
                    <a16:rowId xmlns:a16="http://schemas.microsoft.com/office/drawing/2014/main" val="2848346429"/>
                  </a:ext>
                </a:extLst>
              </a:tr>
              <a:tr h="1476432">
                <a:tc>
                  <a:txBody>
                    <a:bodyPr/>
                    <a:lstStyle/>
                    <a:p>
                      <a:endParaRPr lang="es-AR" dirty="0"/>
                    </a:p>
                  </a:txBody>
                  <a:tcPr>
                    <a:solidFill>
                      <a:srgbClr val="66FFFF"/>
                    </a:solidFill>
                  </a:tcPr>
                </a:tc>
                <a:tc>
                  <a:txBody>
                    <a:bodyPr/>
                    <a:lstStyle/>
                    <a:p>
                      <a:r>
                        <a:rPr lang="en-US" sz="1800" b="0" i="0" kern="1200" dirty="0" smtClean="0">
                          <a:solidFill>
                            <a:schemeClr val="dk1"/>
                          </a:solidFill>
                          <a:effectLst/>
                          <a:latin typeface="+mn-lt"/>
                          <a:ea typeface="+mn-ea"/>
                          <a:cs typeface="+mn-cs"/>
                        </a:rPr>
                        <a:t>To reconcile profit</a:t>
                      </a:r>
                      <a:r>
                        <a:rPr lang="en-US" sz="1800" b="0" i="0" kern="1200" baseline="0" dirty="0" smtClean="0">
                          <a:solidFill>
                            <a:schemeClr val="dk1"/>
                          </a:solidFill>
                          <a:effectLst/>
                          <a:latin typeface="+mn-lt"/>
                          <a:ea typeface="+mn-ea"/>
                          <a:cs typeface="+mn-cs"/>
                        </a:rPr>
                        <a:t> and </a:t>
                      </a:r>
                      <a:r>
                        <a:rPr lang="en-US" sz="1800" b="0" i="0" kern="1200" dirty="0" smtClean="0">
                          <a:solidFill>
                            <a:schemeClr val="dk1"/>
                          </a:solidFill>
                          <a:effectLst/>
                          <a:latin typeface="+mn-lt"/>
                          <a:ea typeface="+mn-ea"/>
                          <a:cs typeface="+mn-cs"/>
                        </a:rPr>
                        <a:t>environmental services on both rented and owned land.</a:t>
                      </a:r>
                      <a:endParaRPr lang="es-AR" dirty="0"/>
                    </a:p>
                  </a:txBody>
                  <a:tcPr>
                    <a:solidFill>
                      <a:srgbClr val="66FFFF"/>
                    </a:solidFill>
                  </a:tcPr>
                </a:tc>
                <a:tc>
                  <a:txBody>
                    <a:bodyPr/>
                    <a:lstStyle/>
                    <a:p>
                      <a:r>
                        <a:rPr lang="en-US" noProof="0" dirty="0" smtClean="0"/>
                        <a:t>Sustainable</a:t>
                      </a:r>
                      <a:r>
                        <a:rPr lang="en-US" baseline="0" noProof="0" dirty="0" smtClean="0"/>
                        <a:t> intensification.</a:t>
                      </a:r>
                      <a:endParaRPr lang="en-US" noProof="0" dirty="0"/>
                    </a:p>
                  </a:txBody>
                  <a:tcPr>
                    <a:solidFill>
                      <a:srgbClr val="66FFFF"/>
                    </a:solidFill>
                  </a:tcPr>
                </a:tc>
                <a:extLst>
                  <a:ext uri="{0D108BD9-81ED-4DB2-BD59-A6C34878D82A}">
                    <a16:rowId xmlns:a16="http://schemas.microsoft.com/office/drawing/2014/main" val="3803068958"/>
                  </a:ext>
                </a:extLst>
              </a:tr>
              <a:tr h="1199601">
                <a:tc>
                  <a:txBody>
                    <a:bodyPr/>
                    <a:lstStyle/>
                    <a:p>
                      <a:endParaRPr lang="es-AR" dirty="0"/>
                    </a:p>
                  </a:txBody>
                  <a:tcPr>
                    <a:solidFill>
                      <a:srgbClr val="66FFFF"/>
                    </a:solidFill>
                  </a:tcPr>
                </a:tc>
                <a:tc>
                  <a:txBody>
                    <a:bodyPr/>
                    <a:lstStyle/>
                    <a:p>
                      <a:r>
                        <a:rPr lang="en-US" sz="1800" b="0" i="0" kern="1200" dirty="0" smtClean="0">
                          <a:solidFill>
                            <a:schemeClr val="dk1"/>
                          </a:solidFill>
                          <a:effectLst/>
                          <a:latin typeface="+mn-lt"/>
                          <a:ea typeface="+mn-ea"/>
                          <a:cs typeface="+mn-cs"/>
                        </a:rPr>
                        <a:t>To implement awareness-raising activities on the crossing of systemic limits.</a:t>
                      </a:r>
                      <a:endParaRPr lang="es-AR" dirty="0"/>
                    </a:p>
                  </a:txBody>
                  <a:tcPr>
                    <a:solidFill>
                      <a:srgbClr val="66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Increasing the Government's capacity for oversight, control and monitor over specific parameters, variables and indicators.</a:t>
                      </a:r>
                      <a:endParaRPr lang="es-AR" sz="1800" kern="1200" dirty="0" smtClean="0">
                        <a:solidFill>
                          <a:schemeClr val="dk1"/>
                        </a:solidFill>
                        <a:effectLst/>
                        <a:latin typeface="+mn-lt"/>
                        <a:ea typeface="+mn-ea"/>
                        <a:cs typeface="+mn-cs"/>
                      </a:endParaRPr>
                    </a:p>
                    <a:p>
                      <a:endParaRPr lang="es-AR" dirty="0"/>
                    </a:p>
                  </a:txBody>
                  <a:tcPr>
                    <a:solidFill>
                      <a:srgbClr val="66FFFF"/>
                    </a:solidFill>
                  </a:tcPr>
                </a:tc>
                <a:extLst>
                  <a:ext uri="{0D108BD9-81ED-4DB2-BD59-A6C34878D82A}">
                    <a16:rowId xmlns:a16="http://schemas.microsoft.com/office/drawing/2014/main" val="3256598807"/>
                  </a:ext>
                </a:extLst>
              </a:tr>
              <a:tr h="1753263">
                <a:tc>
                  <a:txBody>
                    <a:bodyPr/>
                    <a:lstStyle/>
                    <a:p>
                      <a:r>
                        <a:rPr lang="en-US" noProof="0" dirty="0" smtClean="0"/>
                        <a:t>Mid-term</a:t>
                      </a:r>
                      <a:endParaRPr lang="en-US" noProof="0" dirty="0"/>
                    </a:p>
                  </a:txBody>
                  <a:tcPr>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To address the issue of land ownership and land use concentration.</a:t>
                      </a:r>
                      <a:endParaRPr lang="es-AR" sz="1800" kern="1200" dirty="0" smtClean="0">
                        <a:solidFill>
                          <a:schemeClr val="dk1"/>
                        </a:solidFill>
                        <a:effectLst/>
                        <a:latin typeface="+mn-lt"/>
                        <a:ea typeface="+mn-ea"/>
                        <a:cs typeface="+mn-cs"/>
                      </a:endParaRPr>
                    </a:p>
                    <a:p>
                      <a:endParaRPr lang="es-AR" dirty="0"/>
                    </a:p>
                  </a:txBody>
                  <a:tcPr>
                    <a:solidFill>
                      <a:srgbClr val="FFFF99"/>
                    </a:solidFill>
                  </a:tcPr>
                </a:tc>
                <a:tc>
                  <a:txBody>
                    <a:bodyPr/>
                    <a:lstStyle/>
                    <a:p>
                      <a:r>
                        <a:rPr lang="en-US" sz="1800" b="0" i="0" kern="1200" dirty="0" smtClean="0">
                          <a:solidFill>
                            <a:schemeClr val="dk1"/>
                          </a:solidFill>
                          <a:effectLst/>
                          <a:latin typeface="+mn-lt"/>
                          <a:ea typeface="+mn-ea"/>
                          <a:cs typeface="+mn-cs"/>
                        </a:rPr>
                        <a:t>Actions to design and implement appropriate incentives and regulations that drive the management and destination of productive land and that provide greater regulatory presence of the provincial Government to influence land concentration.</a:t>
                      </a:r>
                      <a:endParaRPr lang="es-AR" dirty="0"/>
                    </a:p>
                  </a:txBody>
                  <a:tcPr>
                    <a:solidFill>
                      <a:srgbClr val="FFFF99"/>
                    </a:solidFill>
                  </a:tcPr>
                </a:tc>
                <a:extLst>
                  <a:ext uri="{0D108BD9-81ED-4DB2-BD59-A6C34878D82A}">
                    <a16:rowId xmlns:a16="http://schemas.microsoft.com/office/drawing/2014/main" val="3910260530"/>
                  </a:ext>
                </a:extLst>
              </a:tr>
            </a:tbl>
          </a:graphicData>
        </a:graphic>
      </p:graphicFrame>
    </p:spTree>
    <p:extLst>
      <p:ext uri="{BB962C8B-B14F-4D97-AF65-F5344CB8AC3E}">
        <p14:creationId xmlns:p14="http://schemas.microsoft.com/office/powerpoint/2010/main" val="25157836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237462"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graphicFrame>
        <p:nvGraphicFramePr>
          <p:cNvPr id="3" name="Tabla 2"/>
          <p:cNvGraphicFramePr>
            <a:graphicFrameLocks noGrp="1"/>
          </p:cNvGraphicFramePr>
          <p:nvPr>
            <p:extLst>
              <p:ext uri="{D42A27DB-BD31-4B8C-83A1-F6EECF244321}">
                <p14:modId xmlns:p14="http://schemas.microsoft.com/office/powerpoint/2010/main" val="3712541062"/>
              </p:ext>
            </p:extLst>
          </p:nvPr>
        </p:nvGraphicFramePr>
        <p:xfrm>
          <a:off x="0" y="0"/>
          <a:ext cx="9143999" cy="8064135"/>
        </p:xfrm>
        <a:graphic>
          <a:graphicData uri="http://schemas.openxmlformats.org/drawingml/2006/table">
            <a:tbl>
              <a:tblPr firstRow="1" bandRow="1">
                <a:tableStyleId>{5C22544A-7EE6-4342-B048-85BDC9FD1C3A}</a:tableStyleId>
              </a:tblPr>
              <a:tblGrid>
                <a:gridCol w="1334683">
                  <a:extLst>
                    <a:ext uri="{9D8B030D-6E8A-4147-A177-3AD203B41FA5}">
                      <a16:colId xmlns:a16="http://schemas.microsoft.com/office/drawing/2014/main" val="3068410225"/>
                    </a:ext>
                  </a:extLst>
                </a:gridCol>
                <a:gridCol w="2706331">
                  <a:extLst>
                    <a:ext uri="{9D8B030D-6E8A-4147-A177-3AD203B41FA5}">
                      <a16:colId xmlns:a16="http://schemas.microsoft.com/office/drawing/2014/main" val="3818271014"/>
                    </a:ext>
                  </a:extLst>
                </a:gridCol>
                <a:gridCol w="5102985">
                  <a:extLst>
                    <a:ext uri="{9D8B030D-6E8A-4147-A177-3AD203B41FA5}">
                      <a16:colId xmlns:a16="http://schemas.microsoft.com/office/drawing/2014/main" val="1585439514"/>
                    </a:ext>
                  </a:extLst>
                </a:gridCol>
              </a:tblGrid>
              <a:tr h="1286236">
                <a:tc>
                  <a:txBody>
                    <a:bodyPr/>
                    <a:lstStyle/>
                    <a:p>
                      <a:endParaRPr lang="es-AR" dirty="0"/>
                    </a:p>
                  </a:txBody>
                  <a:tcPr/>
                </a:tc>
                <a:tc>
                  <a:txBody>
                    <a:bodyPr/>
                    <a:lstStyle/>
                    <a:p>
                      <a:pPr algn="ctr"/>
                      <a:r>
                        <a:rPr lang="en-US" noProof="0" dirty="0" smtClean="0"/>
                        <a:t>Objectives</a:t>
                      </a:r>
                      <a:endParaRPr lang="en-US" noProof="0" dirty="0"/>
                    </a:p>
                  </a:txBody>
                  <a:tcPr/>
                </a:tc>
                <a:tc>
                  <a:txBody>
                    <a:bodyPr/>
                    <a:lstStyle/>
                    <a:p>
                      <a:pPr algn="ctr"/>
                      <a:r>
                        <a:rPr lang="es-AR" dirty="0" err="1" smtClean="0"/>
                        <a:t>Actions</a:t>
                      </a:r>
                      <a:r>
                        <a:rPr lang="es-AR" dirty="0" smtClean="0"/>
                        <a:t>-Tools</a:t>
                      </a:r>
                      <a:endParaRPr lang="es-AR" dirty="0"/>
                    </a:p>
                  </a:txBody>
                  <a:tcPr/>
                </a:tc>
                <a:extLst>
                  <a:ext uri="{0D108BD9-81ED-4DB2-BD59-A6C34878D82A}">
                    <a16:rowId xmlns:a16="http://schemas.microsoft.com/office/drawing/2014/main" val="1412618320"/>
                  </a:ext>
                </a:extLst>
              </a:tr>
              <a:tr h="5724164">
                <a:tc>
                  <a:txBody>
                    <a:bodyPr/>
                    <a:lstStyle/>
                    <a:p>
                      <a:r>
                        <a:rPr lang="en-US" noProof="0" dirty="0" smtClean="0"/>
                        <a:t>Long-term</a:t>
                      </a:r>
                      <a:endParaRPr lang="en-US" noProof="0" dirty="0"/>
                    </a:p>
                  </a:txBody>
                  <a:tcPr>
                    <a:solidFill>
                      <a:srgbClr val="CCFF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To rise awareness and questioning the trends that consolidate the BAU2030.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To propose the construction of feasible alternatives for the productive sector.  </a:t>
                      </a:r>
                      <a:endParaRPr lang="es-AR" sz="1800" kern="1200" dirty="0" smtClean="0">
                        <a:solidFill>
                          <a:schemeClr val="dk1"/>
                        </a:solidFill>
                        <a:effectLst/>
                        <a:latin typeface="+mn-lt"/>
                        <a:ea typeface="+mn-ea"/>
                        <a:cs typeface="+mn-cs"/>
                      </a:endParaRPr>
                    </a:p>
                    <a:p>
                      <a:endParaRPr lang="es-AR" dirty="0"/>
                    </a:p>
                  </a:txBody>
                  <a:tcPr>
                    <a:solidFill>
                      <a:srgbClr val="CCFF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Actions </a:t>
                      </a:r>
                      <a:r>
                        <a:rPr lang="en-US" sz="1800" kern="1200" baseline="0" dirty="0" smtClean="0">
                          <a:solidFill>
                            <a:schemeClr val="dk1"/>
                          </a:solidFill>
                          <a:effectLst/>
                          <a:latin typeface="+mn-lt"/>
                          <a:ea typeface="+mn-ea"/>
                          <a:cs typeface="+mn-cs"/>
                        </a:rPr>
                        <a:t>to s</a:t>
                      </a:r>
                      <a:r>
                        <a:rPr lang="en-US" sz="1800" kern="1200" dirty="0" smtClean="0">
                          <a:solidFill>
                            <a:schemeClr val="dk1"/>
                          </a:solidFill>
                          <a:effectLst/>
                          <a:latin typeface="+mn-lt"/>
                          <a:ea typeface="+mn-ea"/>
                          <a:cs typeface="+mn-cs"/>
                        </a:rPr>
                        <a:t>trengthen SDGs social value in the community by doing strong policy actions in terms of communication, incentives and regulations.</a:t>
                      </a:r>
                      <a:endParaRPr lang="es-AR" sz="1800" kern="1200" dirty="0" smtClean="0">
                        <a:solidFill>
                          <a:schemeClr val="dk1"/>
                        </a:solidFill>
                        <a:effectLst/>
                        <a:latin typeface="+mn-lt"/>
                        <a:ea typeface="+mn-ea"/>
                        <a:cs typeface="+mn-cs"/>
                      </a:endParaRPr>
                    </a:p>
                    <a:p>
                      <a:endParaRPr lang="es-AR" dirty="0"/>
                    </a:p>
                  </a:txBody>
                  <a:tcPr>
                    <a:solidFill>
                      <a:srgbClr val="CCFF66"/>
                    </a:solidFill>
                  </a:tcPr>
                </a:tc>
                <a:extLst>
                  <a:ext uri="{0D108BD9-81ED-4DB2-BD59-A6C34878D82A}">
                    <a16:rowId xmlns:a16="http://schemas.microsoft.com/office/drawing/2014/main" val="152051114"/>
                  </a:ext>
                </a:extLst>
              </a:tr>
              <a:tr h="1053735">
                <a:tc>
                  <a:txBody>
                    <a:bodyPr/>
                    <a:lstStyle/>
                    <a:p>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val="3742366068"/>
                  </a:ext>
                </a:extLst>
              </a:tr>
            </a:tbl>
          </a:graphicData>
        </a:graphic>
      </p:graphicFrame>
    </p:spTree>
    <p:extLst>
      <p:ext uri="{BB962C8B-B14F-4D97-AF65-F5344CB8AC3E}">
        <p14:creationId xmlns:p14="http://schemas.microsoft.com/office/powerpoint/2010/main" val="21323036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5" y="236831"/>
            <a:ext cx="9006385" cy="549979"/>
          </a:xfrm>
        </p:spPr>
        <p:txBody>
          <a:bodyPr>
            <a:normAutofit fontScale="90000"/>
          </a:bodyPr>
          <a:lstStyle/>
          <a:p>
            <a:r>
              <a:rPr lang="es-AR" sz="2700" b="1" dirty="0"/>
              <a:t>INTRODUCTION</a:t>
            </a:r>
            <a:r>
              <a:rPr lang="es-AR" sz="2000" b="1" dirty="0"/>
              <a:t/>
            </a:r>
            <a:br>
              <a:rPr lang="es-AR" sz="2000" b="1" dirty="0"/>
            </a:br>
            <a:endParaRPr lang="es-AR" sz="2000" b="1" dirty="0"/>
          </a:p>
        </p:txBody>
      </p:sp>
      <p:sp>
        <p:nvSpPr>
          <p:cNvPr id="3" name="Marcador de texto 2"/>
          <p:cNvSpPr>
            <a:spLocks noGrp="1"/>
          </p:cNvSpPr>
          <p:nvPr>
            <p:ph type="body" sz="half" idx="1"/>
          </p:nvPr>
        </p:nvSpPr>
        <p:spPr>
          <a:xfrm>
            <a:off x="85758" y="879768"/>
            <a:ext cx="8930652" cy="4432063"/>
          </a:xfrm>
          <a:solidFill>
            <a:schemeClr val="bg1"/>
          </a:solidFill>
        </p:spPr>
        <p:txBody>
          <a:bodyPr>
            <a:normAutofit lnSpcReduction="10000"/>
          </a:bodyPr>
          <a:lstStyle/>
          <a:p>
            <a:pPr marL="0" indent="0">
              <a:buNone/>
            </a:pPr>
            <a:r>
              <a:rPr lang="en-US" u="sng" dirty="0" smtClean="0"/>
              <a:t>Sustainable Development Goals (UN 2015)</a:t>
            </a:r>
          </a:p>
          <a:p>
            <a:pPr>
              <a:buFont typeface="Wingdings" panose="05000000000000000000" pitchFamily="2" charset="2"/>
              <a:buChar char="q"/>
            </a:pPr>
            <a:r>
              <a:rPr lang="en-US" dirty="0"/>
              <a:t> Agriculture is at the heart of </a:t>
            </a:r>
            <a:r>
              <a:rPr lang="en-US" dirty="0" smtClean="0"/>
              <a:t>SDG</a:t>
            </a:r>
          </a:p>
          <a:p>
            <a:pPr lvl="1">
              <a:buFont typeface="Wingdings" panose="05000000000000000000" pitchFamily="2" charset="2"/>
              <a:buChar char="q"/>
            </a:pPr>
            <a:r>
              <a:rPr lang="en-US" dirty="0" smtClean="0"/>
              <a:t>Economic</a:t>
            </a:r>
          </a:p>
          <a:p>
            <a:pPr lvl="1">
              <a:buFont typeface="Wingdings" panose="05000000000000000000" pitchFamily="2" charset="2"/>
              <a:buChar char="q"/>
            </a:pPr>
            <a:r>
              <a:rPr lang="en-US" dirty="0" smtClean="0"/>
              <a:t>Social </a:t>
            </a:r>
          </a:p>
          <a:p>
            <a:pPr lvl="1">
              <a:buFont typeface="Wingdings" panose="05000000000000000000" pitchFamily="2" charset="2"/>
              <a:buChar char="q"/>
            </a:pPr>
            <a:r>
              <a:rPr lang="en-US" dirty="0" smtClean="0"/>
              <a:t>Environmental</a:t>
            </a:r>
          </a:p>
          <a:p>
            <a:pPr marL="0" indent="0">
              <a:buNone/>
            </a:pPr>
            <a:r>
              <a:rPr lang="en-US" u="sng" dirty="0" smtClean="0"/>
              <a:t>Agriculture and Food Production</a:t>
            </a:r>
          </a:p>
          <a:p>
            <a:pPr>
              <a:buFont typeface="Wingdings" panose="05000000000000000000" pitchFamily="2" charset="2"/>
              <a:buChar char="q"/>
            </a:pPr>
            <a:r>
              <a:rPr lang="en-US" dirty="0" smtClean="0"/>
              <a:t>Industrial</a:t>
            </a:r>
          </a:p>
          <a:p>
            <a:pPr>
              <a:buFont typeface="Wingdings" panose="05000000000000000000" pitchFamily="2" charset="2"/>
              <a:buChar char="q"/>
            </a:pPr>
            <a:r>
              <a:rPr lang="en-US" dirty="0" smtClean="0"/>
              <a:t>Extensive </a:t>
            </a:r>
          </a:p>
          <a:p>
            <a:pPr>
              <a:buFont typeface="Wingdings" panose="05000000000000000000" pitchFamily="2" charset="2"/>
              <a:buChar char="q"/>
            </a:pPr>
            <a:r>
              <a:rPr lang="en-US" dirty="0" smtClean="0"/>
              <a:t>Companies-Traders</a:t>
            </a:r>
          </a:p>
          <a:p>
            <a:pPr>
              <a:buFont typeface="Wingdings" panose="05000000000000000000" pitchFamily="2" charset="2"/>
              <a:buChar char="q"/>
            </a:pPr>
            <a:r>
              <a:rPr lang="en-US" dirty="0" smtClean="0"/>
              <a:t>Land concentration</a:t>
            </a:r>
          </a:p>
          <a:p>
            <a:pPr>
              <a:buFont typeface="Wingdings" panose="05000000000000000000" pitchFamily="2" charset="2"/>
              <a:buChar char="q"/>
            </a:pPr>
            <a:r>
              <a:rPr lang="en-US" dirty="0" smtClean="0"/>
              <a:t>Intensification</a:t>
            </a:r>
          </a:p>
          <a:p>
            <a:pPr>
              <a:buFont typeface="Wingdings" panose="05000000000000000000" pitchFamily="2" charset="2"/>
              <a:buChar char="q"/>
            </a:pPr>
            <a:endParaRPr lang="en-US" dirty="0" smtClean="0"/>
          </a:p>
          <a:p>
            <a:pPr marL="0" indent="0">
              <a:buNone/>
            </a:pPr>
            <a:endParaRPr lang="en-US" dirty="0" smtClean="0"/>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658082"/>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stretch>
            <a:fillRect/>
          </a:stretch>
        </p:blipFill>
        <p:spPr>
          <a:xfrm>
            <a:off x="4742895" y="946297"/>
            <a:ext cx="3880110" cy="1788106"/>
          </a:xfrm>
          <a:prstGeom prst="rect">
            <a:avLst/>
          </a:prstGeom>
        </p:spPr>
      </p:pic>
      <p:pic>
        <p:nvPicPr>
          <p:cNvPr id="8" name="Imagen 7"/>
          <p:cNvPicPr>
            <a:picLocks noChangeAspect="1"/>
          </p:cNvPicPr>
          <p:nvPr/>
        </p:nvPicPr>
        <p:blipFill>
          <a:blip r:embed="rId3"/>
          <a:stretch>
            <a:fillRect/>
          </a:stretch>
        </p:blipFill>
        <p:spPr>
          <a:xfrm>
            <a:off x="3136606" y="2911418"/>
            <a:ext cx="3688722" cy="2072593"/>
          </a:xfrm>
          <a:prstGeom prst="rect">
            <a:avLst/>
          </a:prstGeom>
        </p:spPr>
      </p:pic>
    </p:spTree>
    <p:extLst>
      <p:ext uri="{BB962C8B-B14F-4D97-AF65-F5344CB8AC3E}">
        <p14:creationId xmlns:p14="http://schemas.microsoft.com/office/powerpoint/2010/main" val="482903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1"/>
          </p:nvPr>
        </p:nvSpPr>
        <p:spPr>
          <a:xfrm>
            <a:off x="602775" y="97811"/>
            <a:ext cx="7995314" cy="4114800"/>
          </a:xfrm>
        </p:spPr>
        <p:txBody>
          <a:bodyPr>
            <a:noAutofit/>
          </a:bodyPr>
          <a:lstStyle/>
          <a:p>
            <a:r>
              <a:rPr lang="en-US" sz="3200" b="1" dirty="0" smtClean="0"/>
              <a:t>Concluding</a:t>
            </a:r>
            <a:r>
              <a:rPr lang="es-AR" sz="3200" b="1" dirty="0" smtClean="0"/>
              <a:t> </a:t>
            </a:r>
            <a:r>
              <a:rPr lang="en-US" sz="3200" b="1" dirty="0" smtClean="0"/>
              <a:t>Remarks</a:t>
            </a:r>
          </a:p>
          <a:p>
            <a:pPr algn="just">
              <a:lnSpc>
                <a:spcPct val="100000"/>
              </a:lnSpc>
              <a:spcAft>
                <a:spcPts val="800"/>
              </a:spcAft>
            </a:pP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Need to design alternative roadmaps and addressing actions backed by appropriation and implementation of SDGs. </a:t>
            </a:r>
          </a:p>
          <a:p>
            <a:pPr marL="0" indent="0" algn="just">
              <a:lnSpc>
                <a:spcPct val="100000"/>
              </a:lnSpc>
              <a:spcAft>
                <a:spcPts val="80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Actions to strengthen its capacity for oversight and control through the application of legislation (current and/or future) established on participatory and scientific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criteria.</a:t>
            </a:r>
          </a:p>
          <a:p>
            <a:pPr marL="0" indent="0" algn="just">
              <a:lnSpc>
                <a:spcPct val="100000"/>
              </a:lnSpc>
              <a:spcAft>
                <a:spcPts val="800"/>
              </a:spcAft>
              <a:buNone/>
            </a:pP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Actions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to aware-raise on the crossing of systemic boundaries and the impact on biodiversity, society and the productive system. </a:t>
            </a:r>
          </a:p>
          <a:p>
            <a:pPr algn="just">
              <a:lnSpc>
                <a:spcPct val="100000"/>
              </a:lnSpc>
              <a:spcAft>
                <a:spcPts val="800"/>
              </a:spcAft>
            </a:pP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These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actions will have significant incidence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on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variables such as mental models or the use of productive lands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just">
              <a:lnSpc>
                <a:spcPct val="100000"/>
              </a:lnSpc>
              <a:spcAft>
                <a:spcPts val="800"/>
              </a:spcAft>
            </a:pP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Provincial government should be an active actor in designing and addressing these actions.</a:t>
            </a:r>
            <a:endParaRPr lang="es-AR" dirty="0">
              <a:latin typeface="Calibri" panose="020F0502020204030204" pitchFamily="34" charset="0"/>
              <a:ea typeface="Calibri" panose="020F0502020204030204" pitchFamily="34" charset="0"/>
              <a:cs typeface="Calibri" panose="020F0502020204030204" pitchFamily="34" charset="0"/>
            </a:endParaRPr>
          </a:p>
        </p:txBody>
      </p:sp>
      <p:cxnSp>
        <p:nvCxnSpPr>
          <p:cNvPr id="5" name="Conector recto 4"/>
          <p:cNvCxnSpPr/>
          <p:nvPr/>
        </p:nvCxnSpPr>
        <p:spPr>
          <a:xfrm flipH="1">
            <a:off x="272955" y="254862"/>
            <a:ext cx="15871" cy="635065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634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1"/>
          </p:nvPr>
        </p:nvSpPr>
        <p:spPr>
          <a:xfrm>
            <a:off x="643718" y="903029"/>
            <a:ext cx="7995314" cy="4114800"/>
          </a:xfrm>
        </p:spPr>
        <p:txBody>
          <a:bodyPr>
            <a:noAutofit/>
          </a:bodyPr>
          <a:lstStyle/>
          <a:p>
            <a:endParaRPr lang="en-US" sz="3200" b="1" dirty="0" smtClean="0"/>
          </a:p>
          <a:p>
            <a:endParaRPr lang="en-US" sz="3200" b="1" dirty="0"/>
          </a:p>
          <a:p>
            <a:endParaRPr lang="en-US" sz="3200" b="1" dirty="0" smtClean="0"/>
          </a:p>
          <a:p>
            <a:r>
              <a:rPr lang="en-US" sz="3200" b="1" dirty="0" smtClean="0"/>
              <a:t>Thanks </a:t>
            </a:r>
            <a:r>
              <a:rPr lang="en-US" sz="3200" b="1" dirty="0"/>
              <a:t>for your </a:t>
            </a:r>
            <a:r>
              <a:rPr lang="en-US" sz="3200" b="1" dirty="0" smtClean="0"/>
              <a:t>attention!</a:t>
            </a:r>
          </a:p>
          <a:p>
            <a:endParaRPr lang="en-US" sz="3200" b="1" dirty="0"/>
          </a:p>
          <a:p>
            <a:endParaRPr lang="en-US" sz="3200" b="1" dirty="0" smtClean="0"/>
          </a:p>
          <a:p>
            <a:endParaRPr lang="en-US" sz="3200" b="1" dirty="0"/>
          </a:p>
          <a:p>
            <a:endParaRPr lang="en-US" sz="3200" b="1" dirty="0" smtClean="0"/>
          </a:p>
          <a:p>
            <a:endParaRPr lang="en-US" sz="3200" b="1" dirty="0"/>
          </a:p>
          <a:p>
            <a:endParaRPr lang="en-US" sz="3200" b="1" dirty="0" smtClean="0"/>
          </a:p>
          <a:p>
            <a:endParaRPr lang="en-US" sz="3200" b="1" dirty="0" smtClean="0"/>
          </a:p>
        </p:txBody>
      </p:sp>
      <p:cxnSp>
        <p:nvCxnSpPr>
          <p:cNvPr id="5" name="Conector recto 4"/>
          <p:cNvCxnSpPr/>
          <p:nvPr/>
        </p:nvCxnSpPr>
        <p:spPr>
          <a:xfrm flipH="1">
            <a:off x="272955" y="254862"/>
            <a:ext cx="15871" cy="635065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212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5" y="236831"/>
            <a:ext cx="9006385" cy="549979"/>
          </a:xfrm>
        </p:spPr>
        <p:txBody>
          <a:bodyPr>
            <a:normAutofit fontScale="90000"/>
          </a:bodyPr>
          <a:lstStyle/>
          <a:p>
            <a:r>
              <a:rPr lang="en-US" sz="2700" b="1" dirty="0" smtClean="0"/>
              <a:t>Agriculture in Argentina</a:t>
            </a:r>
            <a:r>
              <a:rPr lang="en-US" sz="2000" b="1" dirty="0" smtClean="0"/>
              <a:t/>
            </a:r>
            <a:br>
              <a:rPr lang="en-US" sz="2000" b="1" dirty="0" smtClean="0"/>
            </a:br>
            <a:endParaRPr lang="en-US" sz="2000" b="1" dirty="0"/>
          </a:p>
        </p:txBody>
      </p:sp>
      <p:sp>
        <p:nvSpPr>
          <p:cNvPr id="3" name="Marcador de texto 2"/>
          <p:cNvSpPr>
            <a:spLocks noGrp="1"/>
          </p:cNvSpPr>
          <p:nvPr>
            <p:ph type="body" sz="half" idx="1"/>
          </p:nvPr>
        </p:nvSpPr>
        <p:spPr>
          <a:xfrm>
            <a:off x="85758" y="879768"/>
            <a:ext cx="8930652" cy="4432063"/>
          </a:xfrm>
          <a:solidFill>
            <a:schemeClr val="bg1"/>
          </a:solidFill>
        </p:spPr>
        <p:txBody>
          <a:bodyPr>
            <a:normAutofit/>
          </a:bodyPr>
          <a:lstStyle/>
          <a:p>
            <a:pPr>
              <a:buFont typeface="Wingdings" panose="05000000000000000000" pitchFamily="2" charset="2"/>
              <a:buChar char="q"/>
            </a:pPr>
            <a:r>
              <a:rPr lang="en-US" dirty="0" smtClean="0"/>
              <a:t>“Pampas” located</a:t>
            </a:r>
          </a:p>
          <a:p>
            <a:pPr>
              <a:buFont typeface="Wingdings" panose="05000000000000000000" pitchFamily="2" charset="2"/>
              <a:buChar char="q"/>
            </a:pPr>
            <a:r>
              <a:rPr lang="en-US" dirty="0" smtClean="0"/>
              <a:t>Commodities (soybean, wheat, maize)</a:t>
            </a:r>
          </a:p>
          <a:p>
            <a:pPr>
              <a:buFont typeface="Wingdings" panose="05000000000000000000" pitchFamily="2" charset="2"/>
              <a:buChar char="q"/>
            </a:pPr>
            <a:r>
              <a:rPr lang="en-US" dirty="0" smtClean="0"/>
              <a:t>32 M ha – 150 M ton </a:t>
            </a:r>
          </a:p>
          <a:p>
            <a:pPr>
              <a:buFont typeface="Wingdings" panose="05000000000000000000" pitchFamily="2" charset="2"/>
              <a:buChar char="q"/>
            </a:pPr>
            <a:r>
              <a:rPr lang="en-US" dirty="0"/>
              <a:t>Rented Land</a:t>
            </a:r>
          </a:p>
          <a:p>
            <a:pPr>
              <a:buFont typeface="Wingdings" panose="05000000000000000000" pitchFamily="2" charset="2"/>
              <a:buChar char="q"/>
            </a:pPr>
            <a:r>
              <a:rPr lang="en-US" dirty="0" smtClean="0"/>
              <a:t>Green Revolution paradigm </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marL="0" indent="0">
              <a:buNone/>
            </a:pPr>
            <a:endParaRPr lang="en-US" dirty="0" smtClean="0"/>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658082"/>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a:stretch>
            <a:fillRect/>
          </a:stretch>
        </p:blipFill>
        <p:spPr>
          <a:xfrm>
            <a:off x="6424724" y="680487"/>
            <a:ext cx="2698010" cy="2698010"/>
          </a:xfrm>
          <a:prstGeom prst="rect">
            <a:avLst/>
          </a:prstGeom>
        </p:spPr>
      </p:pic>
      <p:pic>
        <p:nvPicPr>
          <p:cNvPr id="12" name="Imagen 11"/>
          <p:cNvPicPr>
            <a:picLocks noChangeAspect="1"/>
          </p:cNvPicPr>
          <p:nvPr/>
        </p:nvPicPr>
        <p:blipFill>
          <a:blip r:embed="rId4"/>
          <a:stretch>
            <a:fillRect/>
          </a:stretch>
        </p:blipFill>
        <p:spPr>
          <a:xfrm>
            <a:off x="4275839" y="2326316"/>
            <a:ext cx="2038350" cy="2247900"/>
          </a:xfrm>
          <a:prstGeom prst="rect">
            <a:avLst/>
          </a:prstGeom>
        </p:spPr>
      </p:pic>
      <p:pic>
        <p:nvPicPr>
          <p:cNvPr id="13" name="Imagen 12"/>
          <p:cNvPicPr>
            <a:picLocks noChangeAspect="1"/>
          </p:cNvPicPr>
          <p:nvPr/>
        </p:nvPicPr>
        <p:blipFill>
          <a:blip r:embed="rId5"/>
          <a:stretch>
            <a:fillRect/>
          </a:stretch>
        </p:blipFill>
        <p:spPr>
          <a:xfrm>
            <a:off x="6629776" y="3530009"/>
            <a:ext cx="2351082" cy="1765005"/>
          </a:xfrm>
          <a:prstGeom prst="rect">
            <a:avLst/>
          </a:prstGeom>
        </p:spPr>
      </p:pic>
      <p:sp>
        <p:nvSpPr>
          <p:cNvPr id="14" name="Elipse 13"/>
          <p:cNvSpPr/>
          <p:nvPr/>
        </p:nvSpPr>
        <p:spPr>
          <a:xfrm>
            <a:off x="4922874" y="3381153"/>
            <a:ext cx="1148317" cy="1127051"/>
          </a:xfrm>
          <a:prstGeom prst="ellipse">
            <a:avLst/>
          </a:prstGeom>
          <a:noFill/>
          <a:ln w="50800">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p:cNvSpPr/>
          <p:nvPr/>
        </p:nvSpPr>
        <p:spPr>
          <a:xfrm>
            <a:off x="7389628" y="1502736"/>
            <a:ext cx="747823" cy="932120"/>
          </a:xfrm>
          <a:prstGeom prst="ellipse">
            <a:avLst/>
          </a:prstGeom>
          <a:noFill/>
          <a:ln w="50800">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634778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5" y="236831"/>
            <a:ext cx="9006385" cy="549979"/>
          </a:xfrm>
        </p:spPr>
        <p:txBody>
          <a:bodyPr>
            <a:normAutofit fontScale="90000"/>
          </a:bodyPr>
          <a:lstStyle/>
          <a:p>
            <a:r>
              <a:rPr lang="es-AR" sz="2700" b="1" dirty="0" smtClean="0"/>
              <a:t>Entre Ríos </a:t>
            </a:r>
            <a:r>
              <a:rPr lang="es-AR" sz="2700" b="1" dirty="0" err="1" smtClean="0"/>
              <a:t>Province</a:t>
            </a:r>
            <a:r>
              <a:rPr lang="es-AR" sz="2000" b="1" dirty="0"/>
              <a:t/>
            </a:r>
            <a:br>
              <a:rPr lang="es-AR" sz="2000" b="1" dirty="0"/>
            </a:br>
            <a:endParaRPr lang="es-AR" sz="2000" b="1" dirty="0"/>
          </a:p>
        </p:txBody>
      </p:sp>
      <p:sp>
        <p:nvSpPr>
          <p:cNvPr id="3" name="Marcador de texto 2"/>
          <p:cNvSpPr>
            <a:spLocks noGrp="1"/>
          </p:cNvSpPr>
          <p:nvPr>
            <p:ph type="body" sz="half" idx="1"/>
          </p:nvPr>
        </p:nvSpPr>
        <p:spPr>
          <a:xfrm>
            <a:off x="382772" y="1092419"/>
            <a:ext cx="8633638" cy="5510399"/>
          </a:xfrm>
          <a:solidFill>
            <a:schemeClr val="bg1"/>
          </a:solidFill>
        </p:spPr>
        <p:txBody>
          <a:bodyPr>
            <a:normAutofit/>
          </a:bodyPr>
          <a:lstStyle/>
          <a:p>
            <a:pPr>
              <a:buFont typeface="Wingdings" panose="05000000000000000000" pitchFamily="2" charset="2"/>
              <a:buChar char="q"/>
            </a:pPr>
            <a:r>
              <a:rPr lang="en-US" dirty="0" smtClean="0"/>
              <a:t>7.8 M ha – 10% commodities production</a:t>
            </a:r>
          </a:p>
          <a:p>
            <a:pPr>
              <a:buFont typeface="Wingdings" panose="05000000000000000000" pitchFamily="2" charset="2"/>
              <a:buChar char="q"/>
            </a:pPr>
            <a:r>
              <a:rPr lang="en-US" dirty="0" smtClean="0"/>
              <a:t>70% on rented land</a:t>
            </a:r>
          </a:p>
          <a:p>
            <a:pPr>
              <a:buFont typeface="Wingdings" panose="05000000000000000000" pitchFamily="2" charset="2"/>
              <a:buChar char="q"/>
            </a:pPr>
            <a:r>
              <a:rPr lang="en-US" dirty="0"/>
              <a:t> </a:t>
            </a:r>
            <a:r>
              <a:rPr lang="en-US" dirty="0" smtClean="0"/>
              <a:t>Crops – Beef cattle-Milk cattle </a:t>
            </a:r>
          </a:p>
          <a:p>
            <a:pPr>
              <a:buFont typeface="Wingdings" panose="05000000000000000000" pitchFamily="2" charset="2"/>
              <a:buChar char="q"/>
            </a:pPr>
            <a:r>
              <a:rPr lang="en-US" dirty="0" smtClean="0"/>
              <a:t>1.3 M inhabitants </a:t>
            </a:r>
          </a:p>
          <a:p>
            <a:pPr>
              <a:buFont typeface="Wingdings" panose="05000000000000000000" pitchFamily="2" charset="2"/>
              <a:buChar char="q"/>
            </a:pPr>
            <a:r>
              <a:rPr lang="en-US" dirty="0" smtClean="0"/>
              <a:t>15% rural population in villages and small cities </a:t>
            </a:r>
          </a:p>
          <a:p>
            <a:pPr lvl="1">
              <a:buFont typeface="Wingdings" panose="05000000000000000000" pitchFamily="2" charset="2"/>
              <a:buChar char="q"/>
            </a:pPr>
            <a:r>
              <a:rPr lang="en-US" dirty="0" smtClean="0"/>
              <a:t>European immigration (XIX and XX centuries) </a:t>
            </a:r>
          </a:p>
          <a:p>
            <a:pPr lvl="1">
              <a:buFont typeface="Wingdings" panose="05000000000000000000" pitchFamily="2" charset="2"/>
              <a:buChar char="q"/>
            </a:pPr>
            <a:r>
              <a:rPr lang="en-US" dirty="0" smtClean="0"/>
              <a:t>Land session by the Government </a:t>
            </a:r>
          </a:p>
          <a:p>
            <a:pPr lvl="1">
              <a:buFont typeface="Wingdings" panose="05000000000000000000" pitchFamily="2" charset="2"/>
              <a:buChar char="q"/>
            </a:pPr>
            <a:r>
              <a:rPr lang="en-US" dirty="0" smtClean="0"/>
              <a:t>Production and industrialization locally specialized </a:t>
            </a:r>
          </a:p>
          <a:p>
            <a:pPr lvl="1">
              <a:buFont typeface="Wingdings" panose="05000000000000000000" pitchFamily="2" charset="2"/>
              <a:buChar char="q"/>
            </a:pPr>
            <a:endParaRPr lang="en-US" dirty="0"/>
          </a:p>
          <a:p>
            <a:pPr>
              <a:buFont typeface="Wingdings" panose="05000000000000000000" pitchFamily="2" charset="2"/>
              <a:buChar char="q"/>
            </a:pPr>
            <a:r>
              <a:rPr lang="en-US" dirty="0" smtClean="0"/>
              <a:t>Public growing </a:t>
            </a:r>
            <a:r>
              <a:rPr lang="en-US" dirty="0"/>
              <a:t>concerns </a:t>
            </a:r>
            <a:r>
              <a:rPr lang="en-US" dirty="0" smtClean="0"/>
              <a:t>on </a:t>
            </a:r>
            <a:r>
              <a:rPr lang="en-US" dirty="0"/>
              <a:t>the way of agriculture production based on the techno-productive system</a:t>
            </a:r>
            <a:endParaRPr lang="es-AR" dirty="0"/>
          </a:p>
          <a:p>
            <a:pPr>
              <a:buFont typeface="Wingdings" panose="05000000000000000000" pitchFamily="2" charset="2"/>
              <a:buChar char="q"/>
            </a:pPr>
            <a:r>
              <a:rPr lang="en-US" dirty="0" smtClean="0"/>
              <a:t>Increasing tensions:  </a:t>
            </a:r>
            <a:r>
              <a:rPr lang="en-US" dirty="0"/>
              <a:t>production/environment </a:t>
            </a:r>
            <a:r>
              <a:rPr lang="en-US" dirty="0" smtClean="0"/>
              <a:t>- rural/urban </a:t>
            </a:r>
            <a:endParaRPr lang="es-AR" dirty="0" smtClean="0"/>
          </a:p>
          <a:p>
            <a:pPr>
              <a:buFont typeface="Wingdings" panose="05000000000000000000" pitchFamily="2" charset="2"/>
              <a:buChar char="q"/>
            </a:pPr>
            <a:endParaRPr lang="en-US" dirty="0" smtClean="0"/>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658082"/>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stretch>
            <a:fillRect/>
          </a:stretch>
        </p:blipFill>
        <p:spPr>
          <a:xfrm>
            <a:off x="6709142" y="1009098"/>
            <a:ext cx="1764341" cy="2999380"/>
          </a:xfrm>
          <a:prstGeom prst="rect">
            <a:avLst/>
          </a:prstGeom>
        </p:spPr>
      </p:pic>
      <p:sp>
        <p:nvSpPr>
          <p:cNvPr id="8" name="Rectángulo redondeado 7"/>
          <p:cNvSpPr/>
          <p:nvPr/>
        </p:nvSpPr>
        <p:spPr>
          <a:xfrm>
            <a:off x="159488" y="4486939"/>
            <a:ext cx="8856921" cy="1520456"/>
          </a:xfrm>
          <a:prstGeom prst="round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72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76380" y="581040"/>
            <a:ext cx="3786188" cy="549979"/>
          </a:xfrm>
        </p:spPr>
        <p:txBody>
          <a:bodyPr>
            <a:noAutofit/>
          </a:bodyPr>
          <a:lstStyle/>
          <a:p>
            <a:r>
              <a:rPr lang="en-US" sz="3200" b="1" dirty="0" smtClean="0"/>
              <a:t>Prospective Studies</a:t>
            </a:r>
            <a:br>
              <a:rPr lang="en-US" sz="3200" b="1" dirty="0" smtClean="0"/>
            </a:br>
            <a:endParaRPr lang="en-US" sz="3200" b="1" dirty="0"/>
          </a:p>
        </p:txBody>
      </p:sp>
      <p:sp>
        <p:nvSpPr>
          <p:cNvPr id="3" name="Marcador de texto 2"/>
          <p:cNvSpPr>
            <a:spLocks noGrp="1"/>
          </p:cNvSpPr>
          <p:nvPr>
            <p:ph type="body" sz="half" idx="1"/>
          </p:nvPr>
        </p:nvSpPr>
        <p:spPr>
          <a:xfrm>
            <a:off x="404735" y="911666"/>
            <a:ext cx="8739266" cy="5773947"/>
          </a:xfrm>
          <a:solidFill>
            <a:schemeClr val="bg1"/>
          </a:solidFill>
        </p:spPr>
        <p:txBody>
          <a:bodyPr>
            <a:normAutofit lnSpcReduction="10000"/>
          </a:bodyPr>
          <a:lstStyle/>
          <a:p>
            <a:pPr>
              <a:buFont typeface="Wingdings" panose="05000000000000000000" pitchFamily="2" charset="2"/>
              <a:buChar char="q"/>
            </a:pPr>
            <a:r>
              <a:rPr lang="en-US" dirty="0" smtClean="0"/>
              <a:t> </a:t>
            </a:r>
            <a:r>
              <a:rPr lang="en-US" sz="2400" dirty="0" smtClean="0"/>
              <a:t>Recent in Argentina</a:t>
            </a:r>
          </a:p>
          <a:p>
            <a:pPr>
              <a:buFont typeface="Wingdings" panose="05000000000000000000" pitchFamily="2" charset="2"/>
              <a:buChar char="q"/>
            </a:pPr>
            <a:r>
              <a:rPr lang="en-US" sz="2400" dirty="0" smtClean="0"/>
              <a:t> Sustainable Development Goals (SGDs)</a:t>
            </a:r>
          </a:p>
          <a:p>
            <a:pPr lvl="1">
              <a:buFont typeface="Wingdings" panose="05000000000000000000" pitchFamily="2" charset="2"/>
              <a:buChar char="q"/>
            </a:pPr>
            <a:r>
              <a:rPr lang="en-US" sz="2400" dirty="0" smtClean="0"/>
              <a:t>Local dimension</a:t>
            </a:r>
          </a:p>
          <a:p>
            <a:pPr lvl="1">
              <a:buFont typeface="Wingdings" panose="05000000000000000000" pitchFamily="2" charset="2"/>
              <a:buChar char="q"/>
            </a:pPr>
            <a:r>
              <a:rPr lang="en-US" sz="2400" dirty="0" smtClean="0"/>
              <a:t>Subnational level</a:t>
            </a:r>
          </a:p>
          <a:p>
            <a:pPr>
              <a:buFont typeface="Wingdings" panose="05000000000000000000" pitchFamily="2" charset="2"/>
              <a:buChar char="q"/>
            </a:pPr>
            <a:r>
              <a:rPr lang="en-US" sz="2400" dirty="0"/>
              <a:t> </a:t>
            </a:r>
            <a:r>
              <a:rPr lang="en-US" sz="2400" dirty="0" smtClean="0"/>
              <a:t>Historical dimension for understanding drivers  </a:t>
            </a:r>
          </a:p>
          <a:p>
            <a:pPr>
              <a:buFont typeface="Wingdings" panose="05000000000000000000" pitchFamily="2" charset="2"/>
              <a:buChar char="q"/>
            </a:pPr>
            <a:r>
              <a:rPr lang="en-US" sz="2400" dirty="0" smtClean="0"/>
              <a:t> Sustainable scenarios</a:t>
            </a:r>
          </a:p>
          <a:p>
            <a:pPr>
              <a:buFont typeface="Wingdings" panose="05000000000000000000" pitchFamily="2" charset="2"/>
              <a:buChar char="q"/>
            </a:pPr>
            <a:r>
              <a:rPr lang="en-US" sz="2400" dirty="0" smtClean="0"/>
              <a:t> Public </a:t>
            </a:r>
            <a:r>
              <a:rPr lang="en-US" sz="2400" dirty="0"/>
              <a:t>policies within a political </a:t>
            </a:r>
            <a:r>
              <a:rPr lang="en-US" sz="2400" dirty="0" smtClean="0"/>
              <a:t>project </a:t>
            </a:r>
          </a:p>
          <a:p>
            <a:pPr lvl="8">
              <a:buFont typeface="Wingdings" panose="05000000000000000000" pitchFamily="2" charset="2"/>
              <a:buChar char="q"/>
            </a:pPr>
            <a:r>
              <a:rPr lang="en-US" sz="2400" dirty="0" smtClean="0"/>
              <a:t>Future vision</a:t>
            </a:r>
          </a:p>
          <a:p>
            <a:pPr lvl="8">
              <a:buFont typeface="Wingdings" panose="05000000000000000000" pitchFamily="2" charset="2"/>
              <a:buChar char="q"/>
            </a:pPr>
            <a:r>
              <a:rPr lang="en-US" sz="2400" dirty="0" smtClean="0"/>
              <a:t>Ideology</a:t>
            </a:r>
          </a:p>
          <a:p>
            <a:pPr lvl="8">
              <a:buFont typeface="Wingdings" panose="05000000000000000000" pitchFamily="2" charset="2"/>
              <a:buChar char="q"/>
            </a:pPr>
            <a:r>
              <a:rPr lang="en-US" sz="2400" dirty="0" smtClean="0"/>
              <a:t>Conduction</a:t>
            </a:r>
          </a:p>
          <a:p>
            <a:pPr lvl="8">
              <a:buFont typeface="Wingdings" panose="05000000000000000000" pitchFamily="2" charset="2"/>
              <a:buChar char="q"/>
            </a:pPr>
            <a:r>
              <a:rPr lang="en-US" sz="2400" dirty="0" smtClean="0"/>
              <a:t>Social base</a:t>
            </a:r>
          </a:p>
          <a:p>
            <a:pPr lvl="8">
              <a:buFont typeface="Wingdings" panose="05000000000000000000" pitchFamily="2" charset="2"/>
              <a:buChar char="q"/>
            </a:pPr>
            <a:r>
              <a:rPr lang="en-US" sz="2400" dirty="0"/>
              <a:t>T</a:t>
            </a:r>
            <a:r>
              <a:rPr lang="en-US" sz="2400" dirty="0" smtClean="0"/>
              <a:t>echnical background</a:t>
            </a:r>
            <a:endParaRPr lang="es-AR" sz="2400" dirty="0"/>
          </a:p>
          <a:p>
            <a:pPr>
              <a:buFont typeface="Wingdings" panose="05000000000000000000" pitchFamily="2" charset="2"/>
              <a:buChar char="q"/>
            </a:pPr>
            <a:r>
              <a:rPr lang="en-US" sz="2400" dirty="0" smtClean="0"/>
              <a:t> Roadmap transition</a:t>
            </a:r>
          </a:p>
          <a:p>
            <a:pPr>
              <a:buFont typeface="Wingdings" panose="05000000000000000000" pitchFamily="2" charset="2"/>
              <a:buChar char="q"/>
            </a:pPr>
            <a:endParaRPr lang="en-US" dirty="0" smtClean="0"/>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658082"/>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a:off x="213348" y="776176"/>
            <a:ext cx="50421" cy="5448778"/>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8248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1138" y="0"/>
            <a:ext cx="9006385" cy="549979"/>
          </a:xfrm>
        </p:spPr>
        <p:txBody>
          <a:bodyPr>
            <a:normAutofit/>
          </a:bodyPr>
          <a:lstStyle/>
          <a:p>
            <a:r>
              <a:rPr lang="en-US" sz="3200" b="1" dirty="0" smtClean="0"/>
              <a:t>Our Work</a:t>
            </a:r>
            <a:endParaRPr lang="en-US" sz="3200" b="1" dirty="0"/>
          </a:p>
        </p:txBody>
      </p:sp>
      <p:sp>
        <p:nvSpPr>
          <p:cNvPr id="3" name="Marcador de texto 2"/>
          <p:cNvSpPr>
            <a:spLocks noGrp="1"/>
          </p:cNvSpPr>
          <p:nvPr>
            <p:ph type="body" sz="half" idx="1"/>
          </p:nvPr>
        </p:nvSpPr>
        <p:spPr>
          <a:xfrm>
            <a:off x="382772" y="826603"/>
            <a:ext cx="7931888" cy="5510399"/>
          </a:xfrm>
          <a:solidFill>
            <a:schemeClr val="bg1"/>
          </a:solidFill>
        </p:spPr>
        <p:txBody>
          <a:bodyPr>
            <a:normAutofit/>
          </a:bodyPr>
          <a:lstStyle/>
          <a:p>
            <a:pPr>
              <a:buFont typeface="Wingdings" panose="05000000000000000000" pitchFamily="2" charset="2"/>
              <a:buChar char="q"/>
            </a:pPr>
            <a:r>
              <a:rPr lang="en-US" dirty="0" smtClean="0"/>
              <a:t>Describes </a:t>
            </a:r>
            <a:r>
              <a:rPr lang="en-US" dirty="0"/>
              <a:t>a prospective study in the Entre Ríos Province, Argentina. </a:t>
            </a:r>
            <a:endParaRPr lang="en-US" dirty="0" smtClean="0"/>
          </a:p>
          <a:p>
            <a:pPr>
              <a:buFont typeface="Wingdings" panose="05000000000000000000" pitchFamily="2" charset="2"/>
              <a:buChar char="q"/>
            </a:pPr>
            <a:r>
              <a:rPr lang="en-US" dirty="0" smtClean="0"/>
              <a:t>The study</a:t>
            </a:r>
          </a:p>
          <a:p>
            <a:pPr lvl="1">
              <a:buFont typeface="Wingdings" panose="05000000000000000000" pitchFamily="2" charset="2"/>
              <a:buChar char="q"/>
            </a:pPr>
            <a:r>
              <a:rPr lang="en-US" dirty="0" smtClean="0"/>
              <a:t> Focused </a:t>
            </a:r>
            <a:r>
              <a:rPr lang="en-US" dirty="0"/>
              <a:t>on </a:t>
            </a:r>
            <a:r>
              <a:rPr lang="en-US" dirty="0" smtClean="0"/>
              <a:t>agriculture (broad sense) </a:t>
            </a:r>
          </a:p>
          <a:p>
            <a:pPr lvl="1">
              <a:buFont typeface="Wingdings" panose="05000000000000000000" pitchFamily="2" charset="2"/>
              <a:buChar char="q"/>
            </a:pPr>
            <a:r>
              <a:rPr lang="en-US" dirty="0" smtClean="0"/>
              <a:t>Participatory and multidisciplinary approach</a:t>
            </a:r>
          </a:p>
          <a:p>
            <a:pPr lvl="1">
              <a:buFont typeface="Wingdings" panose="05000000000000000000" pitchFamily="2" charset="2"/>
              <a:buChar char="q"/>
            </a:pPr>
            <a:r>
              <a:rPr lang="en-US" dirty="0" smtClean="0"/>
              <a:t>Temporal horizon 2030</a:t>
            </a:r>
          </a:p>
          <a:p>
            <a:pPr>
              <a:buFont typeface="Wingdings" panose="05000000000000000000" pitchFamily="2" charset="2"/>
              <a:buChar char="q"/>
            </a:pPr>
            <a:r>
              <a:rPr lang="en-US" dirty="0" smtClean="0"/>
              <a:t>Drivers</a:t>
            </a:r>
          </a:p>
          <a:p>
            <a:pPr lvl="1">
              <a:buFont typeface="Wingdings" panose="05000000000000000000" pitchFamily="2" charset="2"/>
              <a:buChar char="q"/>
            </a:pPr>
            <a:r>
              <a:rPr lang="en-US" dirty="0" smtClean="0"/>
              <a:t> Trending scenario-business </a:t>
            </a:r>
            <a:r>
              <a:rPr lang="en-US" dirty="0"/>
              <a:t>as </a:t>
            </a:r>
            <a:r>
              <a:rPr lang="en-US" dirty="0" smtClean="0"/>
              <a:t>usual (BAU2030</a:t>
            </a:r>
            <a:r>
              <a:rPr lang="en-US" dirty="0"/>
              <a:t>), </a:t>
            </a:r>
            <a:endParaRPr lang="en-US" dirty="0" smtClean="0"/>
          </a:p>
          <a:p>
            <a:pPr lvl="1">
              <a:buFont typeface="Wingdings" panose="05000000000000000000" pitchFamily="2" charset="2"/>
              <a:buChar char="q"/>
            </a:pPr>
            <a:r>
              <a:rPr lang="en-US" dirty="0" smtClean="0"/>
              <a:t> Desirable scenario (SA2030)</a:t>
            </a:r>
          </a:p>
          <a:p>
            <a:pPr>
              <a:buFont typeface="Wingdings" panose="05000000000000000000" pitchFamily="2" charset="2"/>
              <a:buChar char="q"/>
            </a:pPr>
            <a:r>
              <a:rPr lang="en-US" dirty="0" err="1" smtClean="0"/>
              <a:t>Backcasting</a:t>
            </a:r>
            <a:r>
              <a:rPr lang="en-US" dirty="0" smtClean="0"/>
              <a:t> from 2030 </a:t>
            </a:r>
            <a:r>
              <a:rPr lang="en-US" dirty="0"/>
              <a:t>vision </a:t>
            </a:r>
            <a:r>
              <a:rPr lang="en-US" dirty="0" smtClean="0"/>
              <a:t> </a:t>
            </a:r>
          </a:p>
          <a:p>
            <a:pPr lvl="2">
              <a:buFont typeface="Wingdings" panose="05000000000000000000" pitchFamily="2" charset="2"/>
              <a:buChar char="q"/>
            </a:pPr>
            <a:r>
              <a:rPr lang="en-US" sz="1800" dirty="0" smtClean="0"/>
              <a:t>To create </a:t>
            </a:r>
            <a:r>
              <a:rPr lang="en-US" sz="1800" dirty="0"/>
              <a:t>a transition </a:t>
            </a:r>
            <a:r>
              <a:rPr lang="en-US" sz="1800" dirty="0" smtClean="0"/>
              <a:t>pathway</a:t>
            </a:r>
          </a:p>
          <a:p>
            <a:pPr lvl="2">
              <a:buFont typeface="Wingdings" panose="05000000000000000000" pitchFamily="2" charset="2"/>
              <a:buChar char="q"/>
            </a:pPr>
            <a:r>
              <a:rPr lang="en-US" sz="1800" smtClean="0"/>
              <a:t> To </a:t>
            </a:r>
            <a:r>
              <a:rPr lang="en-US" sz="1800" dirty="0" smtClean="0"/>
              <a:t>project </a:t>
            </a:r>
            <a:r>
              <a:rPr lang="en-US" sz="1800" dirty="0"/>
              <a:t>mayor steps toward a desirable </a:t>
            </a:r>
            <a:r>
              <a:rPr lang="en-US" sz="1800" dirty="0" smtClean="0"/>
              <a:t>future</a:t>
            </a:r>
            <a:endParaRPr lang="es-AR" sz="1800" dirty="0"/>
          </a:p>
          <a:p>
            <a:pPr>
              <a:buFont typeface="Wingdings" panose="05000000000000000000" pitchFamily="2" charset="2"/>
              <a:buChar char="q"/>
            </a:pPr>
            <a:endParaRPr lang="es-AR" dirty="0"/>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658082"/>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a:off x="202715" y="812287"/>
            <a:ext cx="29981" cy="4901783"/>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3"/>
          <a:stretch>
            <a:fillRect/>
          </a:stretch>
        </p:blipFill>
        <p:spPr>
          <a:xfrm>
            <a:off x="5771504" y="1446028"/>
            <a:ext cx="3137139" cy="4410740"/>
          </a:xfrm>
          <a:prstGeom prst="rect">
            <a:avLst/>
          </a:prstGeom>
        </p:spPr>
      </p:pic>
    </p:spTree>
    <p:extLst>
      <p:ext uri="{BB962C8B-B14F-4D97-AF65-F5344CB8AC3E}">
        <p14:creationId xmlns:p14="http://schemas.microsoft.com/office/powerpoint/2010/main" val="26577487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6077" y="233916"/>
            <a:ext cx="8391355" cy="549979"/>
          </a:xfrm>
        </p:spPr>
        <p:txBody>
          <a:bodyPr>
            <a:noAutofit/>
          </a:bodyPr>
          <a:lstStyle/>
          <a:p>
            <a:r>
              <a:rPr lang="en-US" sz="3200" dirty="0" smtClean="0">
                <a:latin typeface="+mn-lt"/>
                <a:ea typeface="+mn-ea"/>
                <a:cs typeface="+mn-cs"/>
              </a:rPr>
              <a:t>Participatory Instances – 5 Workshops (</a:t>
            </a:r>
            <a:r>
              <a:rPr lang="en-US" sz="3200" dirty="0" err="1" smtClean="0">
                <a:latin typeface="+mn-lt"/>
                <a:ea typeface="+mn-ea"/>
                <a:cs typeface="+mn-cs"/>
              </a:rPr>
              <a:t>W</a:t>
            </a:r>
            <a:r>
              <a:rPr lang="en-US" sz="3200" baseline="-25000" dirty="0" err="1" smtClean="0">
                <a:latin typeface="+mn-lt"/>
                <a:ea typeface="+mn-ea"/>
                <a:cs typeface="+mn-cs"/>
              </a:rPr>
              <a:t>n</a:t>
            </a:r>
            <a:r>
              <a:rPr lang="en-US" sz="3200" dirty="0" smtClean="0">
                <a:latin typeface="+mn-lt"/>
                <a:ea typeface="+mn-ea"/>
                <a:cs typeface="+mn-cs"/>
              </a:rPr>
              <a:t>)</a:t>
            </a:r>
            <a:endParaRPr lang="en-US" sz="3200" dirty="0">
              <a:latin typeface="+mn-lt"/>
              <a:ea typeface="+mn-ea"/>
              <a:cs typeface="+mn-cs"/>
            </a:endParaRPr>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987691"/>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a:off x="765544" y="1552353"/>
            <a:ext cx="0" cy="3317359"/>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1" name="Tabla 10"/>
          <p:cNvGraphicFramePr>
            <a:graphicFrameLocks noGrp="1"/>
          </p:cNvGraphicFramePr>
          <p:nvPr>
            <p:extLst>
              <p:ext uri="{D42A27DB-BD31-4B8C-83A1-F6EECF244321}">
                <p14:modId xmlns:p14="http://schemas.microsoft.com/office/powerpoint/2010/main" val="4093099179"/>
              </p:ext>
            </p:extLst>
          </p:nvPr>
        </p:nvGraphicFramePr>
        <p:xfrm>
          <a:off x="1269534" y="1663714"/>
          <a:ext cx="6630457" cy="2610574"/>
        </p:xfrm>
        <a:graphic>
          <a:graphicData uri="http://schemas.openxmlformats.org/drawingml/2006/table">
            <a:tbl>
              <a:tblPr firstRow="1" firstCol="1" bandRow="1">
                <a:tableStyleId>{5C22544A-7EE6-4342-B048-85BDC9FD1C3A}</a:tableStyleId>
              </a:tblPr>
              <a:tblGrid>
                <a:gridCol w="996317">
                  <a:extLst>
                    <a:ext uri="{9D8B030D-6E8A-4147-A177-3AD203B41FA5}">
                      <a16:colId xmlns:a16="http://schemas.microsoft.com/office/drawing/2014/main" val="4268263732"/>
                    </a:ext>
                  </a:extLst>
                </a:gridCol>
                <a:gridCol w="977716">
                  <a:extLst>
                    <a:ext uri="{9D8B030D-6E8A-4147-A177-3AD203B41FA5}">
                      <a16:colId xmlns:a16="http://schemas.microsoft.com/office/drawing/2014/main" val="4077183914"/>
                    </a:ext>
                  </a:extLst>
                </a:gridCol>
                <a:gridCol w="1119090">
                  <a:extLst>
                    <a:ext uri="{9D8B030D-6E8A-4147-A177-3AD203B41FA5}">
                      <a16:colId xmlns:a16="http://schemas.microsoft.com/office/drawing/2014/main" val="1493439709"/>
                    </a:ext>
                  </a:extLst>
                </a:gridCol>
                <a:gridCol w="915213">
                  <a:extLst>
                    <a:ext uri="{9D8B030D-6E8A-4147-A177-3AD203B41FA5}">
                      <a16:colId xmlns:a16="http://schemas.microsoft.com/office/drawing/2014/main" val="2582921456"/>
                    </a:ext>
                  </a:extLst>
                </a:gridCol>
                <a:gridCol w="110123">
                  <a:extLst>
                    <a:ext uri="{9D8B030D-6E8A-4147-A177-3AD203B41FA5}">
                      <a16:colId xmlns:a16="http://schemas.microsoft.com/office/drawing/2014/main" val="2979642518"/>
                    </a:ext>
                  </a:extLst>
                </a:gridCol>
                <a:gridCol w="2511998">
                  <a:extLst>
                    <a:ext uri="{9D8B030D-6E8A-4147-A177-3AD203B41FA5}">
                      <a16:colId xmlns:a16="http://schemas.microsoft.com/office/drawing/2014/main" val="3567582069"/>
                    </a:ext>
                  </a:extLst>
                </a:gridCol>
              </a:tblGrid>
              <a:tr h="691130">
                <a:tc>
                  <a:txBody>
                    <a:bodyPr/>
                    <a:lstStyle/>
                    <a:p>
                      <a:pPr algn="ctr">
                        <a:lnSpc>
                          <a:spcPct val="107000"/>
                        </a:lnSpc>
                        <a:spcBef>
                          <a:spcPts val="300"/>
                        </a:spcBef>
                        <a:spcAft>
                          <a:spcPts val="300"/>
                        </a:spcAft>
                      </a:pPr>
                      <a:r>
                        <a:rPr lang="en-US" sz="1400" dirty="0">
                          <a:effectLst/>
                        </a:rPr>
                        <a:t>Subject</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1400" dirty="0">
                          <a:effectLst/>
                        </a:rPr>
                        <a:t>Focus</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1400" dirty="0">
                          <a:effectLst/>
                        </a:rPr>
                        <a:t>Geographical limits</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1400" dirty="0">
                          <a:effectLst/>
                        </a:rPr>
                        <a:t>Temporal horizon</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07000"/>
                        </a:lnSpc>
                        <a:spcBef>
                          <a:spcPts val="300"/>
                        </a:spcBef>
                        <a:spcAft>
                          <a:spcPts val="300"/>
                        </a:spcAft>
                      </a:pPr>
                      <a:r>
                        <a:rPr lang="en-US" sz="1400" dirty="0">
                          <a:effectLst/>
                        </a:rPr>
                        <a:t>Attendants (*)</a:t>
                      </a:r>
                      <a:endParaRPr lang="es-AR" sz="1400" dirty="0">
                        <a:effectLst/>
                      </a:endParaRPr>
                    </a:p>
                    <a:p>
                      <a:pPr algn="ctr">
                        <a:lnSpc>
                          <a:spcPct val="107000"/>
                        </a:lnSpc>
                        <a:spcBef>
                          <a:spcPts val="300"/>
                        </a:spcBef>
                        <a:spcAft>
                          <a:spcPts val="300"/>
                        </a:spcAft>
                      </a:pPr>
                      <a:r>
                        <a:rPr lang="en-US" sz="1400" dirty="0">
                          <a:effectLst/>
                        </a:rPr>
                        <a:t>experts on </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AR"/>
                    </a:p>
                  </a:txBody>
                  <a:tcPr/>
                </a:tc>
                <a:extLst>
                  <a:ext uri="{0D108BD9-81ED-4DB2-BD59-A6C34878D82A}">
                    <a16:rowId xmlns:a16="http://schemas.microsoft.com/office/drawing/2014/main" val="3876825973"/>
                  </a:ext>
                </a:extLst>
              </a:tr>
              <a:tr h="1919444">
                <a:tc>
                  <a:txBody>
                    <a:bodyPr/>
                    <a:lstStyle/>
                    <a:p>
                      <a:pPr algn="ctr">
                        <a:lnSpc>
                          <a:spcPct val="107000"/>
                        </a:lnSpc>
                        <a:spcBef>
                          <a:spcPts val="300"/>
                        </a:spcBef>
                        <a:spcAft>
                          <a:spcPts val="300"/>
                        </a:spcAft>
                      </a:pPr>
                      <a:r>
                        <a:rPr lang="en-US" sz="1400">
                          <a:effectLst/>
                        </a:rPr>
                        <a:t>Sustainable agriculture</a:t>
                      </a:r>
                      <a:endParaRPr lang="es-AR"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1400">
                          <a:effectLst/>
                        </a:rPr>
                        <a:t>Primary production </a:t>
                      </a:r>
                      <a:endParaRPr lang="es-AR"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1400">
                          <a:effectLst/>
                        </a:rPr>
                        <a:t>Entre Ríos Province</a:t>
                      </a:r>
                      <a:endParaRPr lang="es-AR"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2">
                  <a:txBody>
                    <a:bodyPr/>
                    <a:lstStyle/>
                    <a:p>
                      <a:pPr algn="ctr">
                        <a:lnSpc>
                          <a:spcPct val="107000"/>
                        </a:lnSpc>
                        <a:spcBef>
                          <a:spcPts val="300"/>
                        </a:spcBef>
                        <a:spcAft>
                          <a:spcPts val="300"/>
                        </a:spcAft>
                      </a:pPr>
                      <a:r>
                        <a:rPr lang="en-US" sz="1400">
                          <a:effectLst/>
                        </a:rPr>
                        <a:t>2030</a:t>
                      </a:r>
                      <a:endParaRPr lang="es-AR"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s-AR"/>
                    </a:p>
                  </a:txBody>
                  <a:tcPr/>
                </a:tc>
                <a:tc>
                  <a:txBody>
                    <a:bodyPr/>
                    <a:lstStyle/>
                    <a:p>
                      <a:pPr>
                        <a:lnSpc>
                          <a:spcPct val="107000"/>
                        </a:lnSpc>
                        <a:spcBef>
                          <a:spcPts val="300"/>
                        </a:spcBef>
                        <a:spcAft>
                          <a:spcPts val="300"/>
                        </a:spcAft>
                      </a:pPr>
                      <a:r>
                        <a:rPr lang="en-US" sz="1400" dirty="0">
                          <a:effectLst/>
                        </a:rPr>
                        <a:t>Agronomy </a:t>
                      </a:r>
                      <a:endParaRPr lang="es-AR" sz="1400" dirty="0">
                        <a:effectLst/>
                      </a:endParaRPr>
                    </a:p>
                    <a:p>
                      <a:pPr>
                        <a:lnSpc>
                          <a:spcPct val="107000"/>
                        </a:lnSpc>
                        <a:spcBef>
                          <a:spcPts val="300"/>
                        </a:spcBef>
                        <a:spcAft>
                          <a:spcPts val="300"/>
                        </a:spcAft>
                      </a:pPr>
                      <a:r>
                        <a:rPr lang="en-US" sz="1400" dirty="0">
                          <a:effectLst/>
                        </a:rPr>
                        <a:t>Biology </a:t>
                      </a:r>
                      <a:endParaRPr lang="es-AR" sz="1400" dirty="0">
                        <a:effectLst/>
                      </a:endParaRPr>
                    </a:p>
                    <a:p>
                      <a:pPr>
                        <a:lnSpc>
                          <a:spcPct val="107000"/>
                        </a:lnSpc>
                        <a:spcBef>
                          <a:spcPts val="300"/>
                        </a:spcBef>
                        <a:spcAft>
                          <a:spcPts val="300"/>
                        </a:spcAft>
                      </a:pPr>
                      <a:r>
                        <a:rPr lang="en-US" sz="1400" dirty="0">
                          <a:effectLst/>
                        </a:rPr>
                        <a:t>Sociology</a:t>
                      </a:r>
                      <a:endParaRPr lang="es-AR" sz="1400" dirty="0">
                        <a:effectLst/>
                      </a:endParaRPr>
                    </a:p>
                    <a:p>
                      <a:pPr>
                        <a:lnSpc>
                          <a:spcPct val="107000"/>
                        </a:lnSpc>
                        <a:spcBef>
                          <a:spcPts val="300"/>
                        </a:spcBef>
                        <a:spcAft>
                          <a:spcPts val="300"/>
                        </a:spcAft>
                      </a:pPr>
                      <a:r>
                        <a:rPr lang="en-US" sz="1400" dirty="0">
                          <a:effectLst/>
                        </a:rPr>
                        <a:t>Rural extension </a:t>
                      </a:r>
                      <a:endParaRPr lang="es-AR" sz="1400" dirty="0">
                        <a:effectLst/>
                      </a:endParaRPr>
                    </a:p>
                    <a:p>
                      <a:pPr>
                        <a:lnSpc>
                          <a:spcPct val="107000"/>
                        </a:lnSpc>
                        <a:spcBef>
                          <a:spcPts val="300"/>
                        </a:spcBef>
                        <a:spcAft>
                          <a:spcPts val="300"/>
                        </a:spcAft>
                      </a:pPr>
                      <a:r>
                        <a:rPr lang="en-US" sz="1400" dirty="0">
                          <a:effectLst/>
                        </a:rPr>
                        <a:t>Education</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28895537"/>
                  </a:ext>
                </a:extLst>
              </a:tr>
            </a:tbl>
          </a:graphicData>
        </a:graphic>
      </p:graphicFrame>
      <p:sp>
        <p:nvSpPr>
          <p:cNvPr id="12" name="Rectangle 1"/>
          <p:cNvSpPr>
            <a:spLocks noGrp="1" noChangeArrowheads="1"/>
          </p:cNvSpPr>
          <p:nvPr>
            <p:ph type="body" sz="half" idx="1"/>
          </p:nvPr>
        </p:nvSpPr>
        <p:spPr bwMode="auto">
          <a:xfrm>
            <a:off x="420804" y="907891"/>
            <a:ext cx="7468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W1 (July 5, 2018)</a:t>
            </a:r>
            <a:endParaRPr kumimoji="0" lang="es-AR" altLang="es-AR" b="0" i="0" u="none" strike="noStrike" cap="none" normalizeH="0" baseline="0" dirty="0" smtClean="0">
              <a:ln>
                <a:noFill/>
              </a:ln>
              <a:solidFill>
                <a:schemeClr val="tx1"/>
              </a:solidFill>
              <a:effectLst/>
              <a:latin typeface="Arial" panose="020B0604020202020204" pitchFamily="34" charset="0"/>
            </a:endParaRPr>
          </a:p>
        </p:txBody>
      </p:sp>
      <p:sp>
        <p:nvSpPr>
          <p:cNvPr id="13" name="Rectángulo 12"/>
          <p:cNvSpPr/>
          <p:nvPr/>
        </p:nvSpPr>
        <p:spPr>
          <a:xfrm>
            <a:off x="1232352" y="4350120"/>
            <a:ext cx="4200830" cy="307777"/>
          </a:xfrm>
          <a:prstGeom prst="rect">
            <a:avLst/>
          </a:prstGeom>
        </p:spPr>
        <p:txBody>
          <a:bodyPr wrap="none">
            <a:spAutoFit/>
          </a:bodyPr>
          <a:lstStyle/>
          <a:p>
            <a:r>
              <a:rPr lang="en-US" altLang="es-AR" sz="1400" dirty="0" smtClean="0">
                <a:solidFill>
                  <a:srgbClr val="000000"/>
                </a:solidFill>
                <a:latin typeface="Arial" panose="020B0604020202020204" pitchFamily="34" charset="0"/>
                <a:ea typeface="Arial" panose="020B0604020202020204" pitchFamily="34" charset="0"/>
                <a:cs typeface="Arial" panose="020B0604020202020204" pitchFamily="34" charset="0"/>
              </a:rPr>
              <a:t>* From National Institute of Agriculture Technology </a:t>
            </a:r>
            <a:endParaRPr lang="es-AR" sz="1400" dirty="0"/>
          </a:p>
        </p:txBody>
      </p:sp>
    </p:spTree>
    <p:extLst>
      <p:ext uri="{BB962C8B-B14F-4D97-AF65-F5344CB8AC3E}">
        <p14:creationId xmlns:p14="http://schemas.microsoft.com/office/powerpoint/2010/main" val="35206255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6077" y="233916"/>
            <a:ext cx="8391355" cy="549979"/>
          </a:xfrm>
        </p:spPr>
        <p:txBody>
          <a:bodyPr>
            <a:noAutofit/>
          </a:bodyPr>
          <a:lstStyle/>
          <a:p>
            <a:r>
              <a:rPr lang="en-US" sz="3200" dirty="0" smtClean="0">
                <a:latin typeface="+mn-lt"/>
                <a:ea typeface="+mn-ea"/>
                <a:cs typeface="+mn-cs"/>
              </a:rPr>
              <a:t>Participatory Instances</a:t>
            </a:r>
            <a:endParaRPr lang="en-US" sz="3200" dirty="0">
              <a:latin typeface="+mn-lt"/>
              <a:ea typeface="+mn-ea"/>
              <a:cs typeface="+mn-cs"/>
            </a:endParaRPr>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987691"/>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a:off x="223284" y="1414130"/>
            <a:ext cx="10632" cy="5199321"/>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
          <p:cNvSpPr>
            <a:spLocks noGrp="1" noChangeArrowheads="1"/>
          </p:cNvSpPr>
          <p:nvPr>
            <p:ph type="body" sz="half" idx="1"/>
          </p:nvPr>
        </p:nvSpPr>
        <p:spPr bwMode="auto">
          <a:xfrm>
            <a:off x="101827" y="854728"/>
            <a:ext cx="7468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W2 (August</a:t>
            </a:r>
            <a:r>
              <a:rPr kumimoji="0" lang="en-US" altLang="es-AR" b="0" i="0" u="none" strike="noStrike" cap="none" normalizeH="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 15, 20</a:t>
            </a: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18)</a:t>
            </a:r>
            <a:endParaRPr kumimoji="0" lang="es-AR" altLang="es-AR"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92651168"/>
              </p:ext>
            </p:extLst>
          </p:nvPr>
        </p:nvGraphicFramePr>
        <p:xfrm>
          <a:off x="350875" y="1477331"/>
          <a:ext cx="8548576" cy="4743135"/>
        </p:xfrm>
        <a:graphic>
          <a:graphicData uri="http://schemas.openxmlformats.org/drawingml/2006/table">
            <a:tbl>
              <a:tblPr firstRow="1" firstCol="1" bandRow="1">
                <a:tableStyleId>{5C22544A-7EE6-4342-B048-85BDC9FD1C3A}</a:tableStyleId>
              </a:tblPr>
              <a:tblGrid>
                <a:gridCol w="288994">
                  <a:extLst>
                    <a:ext uri="{9D8B030D-6E8A-4147-A177-3AD203B41FA5}">
                      <a16:colId xmlns:a16="http://schemas.microsoft.com/office/drawing/2014/main" val="298494491"/>
                    </a:ext>
                  </a:extLst>
                </a:gridCol>
                <a:gridCol w="3188235">
                  <a:extLst>
                    <a:ext uri="{9D8B030D-6E8A-4147-A177-3AD203B41FA5}">
                      <a16:colId xmlns:a16="http://schemas.microsoft.com/office/drawing/2014/main" val="1949787023"/>
                    </a:ext>
                  </a:extLst>
                </a:gridCol>
                <a:gridCol w="2795980">
                  <a:extLst>
                    <a:ext uri="{9D8B030D-6E8A-4147-A177-3AD203B41FA5}">
                      <a16:colId xmlns:a16="http://schemas.microsoft.com/office/drawing/2014/main" val="3916656606"/>
                    </a:ext>
                  </a:extLst>
                </a:gridCol>
                <a:gridCol w="1986373">
                  <a:extLst>
                    <a:ext uri="{9D8B030D-6E8A-4147-A177-3AD203B41FA5}">
                      <a16:colId xmlns:a16="http://schemas.microsoft.com/office/drawing/2014/main" val="2614868415"/>
                    </a:ext>
                  </a:extLst>
                </a:gridCol>
                <a:gridCol w="288994">
                  <a:extLst>
                    <a:ext uri="{9D8B030D-6E8A-4147-A177-3AD203B41FA5}">
                      <a16:colId xmlns:a16="http://schemas.microsoft.com/office/drawing/2014/main" val="590386415"/>
                    </a:ext>
                  </a:extLst>
                </a:gridCol>
              </a:tblGrid>
              <a:tr h="634050">
                <a:tc gridSpan="2">
                  <a:txBody>
                    <a:bodyPr/>
                    <a:lstStyle/>
                    <a:p>
                      <a:pPr algn="ctr">
                        <a:lnSpc>
                          <a:spcPct val="107000"/>
                        </a:lnSpc>
                        <a:spcBef>
                          <a:spcPts val="300"/>
                        </a:spcBef>
                        <a:spcAft>
                          <a:spcPts val="300"/>
                        </a:spcAft>
                      </a:pPr>
                      <a:r>
                        <a:rPr lang="en-US" sz="1400" dirty="0">
                          <a:effectLst/>
                        </a:rPr>
                        <a:t>Identified milestones and probable drivers</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40276" marR="40276" marT="0" marB="0"/>
                </a:tc>
                <a:tc hMerge="1">
                  <a:txBody>
                    <a:bodyPr/>
                    <a:lstStyle/>
                    <a:p>
                      <a:endParaRPr lang="es-AR"/>
                    </a:p>
                  </a:txBody>
                  <a:tcPr/>
                </a:tc>
                <a:tc>
                  <a:txBody>
                    <a:bodyPr/>
                    <a:lstStyle/>
                    <a:p>
                      <a:pPr algn="ctr">
                        <a:lnSpc>
                          <a:spcPct val="107000"/>
                        </a:lnSpc>
                        <a:spcBef>
                          <a:spcPts val="300"/>
                        </a:spcBef>
                        <a:spcAft>
                          <a:spcPts val="300"/>
                        </a:spcAft>
                      </a:pPr>
                      <a:r>
                        <a:rPr lang="en-US" sz="1400" dirty="0">
                          <a:effectLst/>
                        </a:rPr>
                        <a:t>Attendants (Professionals and experts on (*)</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40276" marR="40276" marT="0" marB="0"/>
                </a:tc>
                <a:tc>
                  <a:txBody>
                    <a:bodyPr/>
                    <a:lstStyle/>
                    <a:p>
                      <a:pPr marL="449580" algn="ctr">
                        <a:lnSpc>
                          <a:spcPct val="107000"/>
                        </a:lnSpc>
                        <a:spcBef>
                          <a:spcPts val="300"/>
                        </a:spcBef>
                        <a:spcAft>
                          <a:spcPts val="300"/>
                        </a:spcAft>
                      </a:pPr>
                      <a:r>
                        <a:rPr lang="en-US" sz="1400" dirty="0">
                          <a:effectLst/>
                        </a:rPr>
                        <a:t>Stakeholders for next workshops</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40276" marR="40276" marT="0" marB="0"/>
                </a:tc>
                <a:tc>
                  <a:txBody>
                    <a:bodyPr/>
                    <a:lstStyle/>
                    <a:p>
                      <a:pPr>
                        <a:lnSpc>
                          <a:spcPct val="107000"/>
                        </a:lnSpc>
                        <a:spcAft>
                          <a:spcPts val="800"/>
                        </a:spcAft>
                      </a:pPr>
                      <a:r>
                        <a:rPr lang="es-AR" sz="600" dirty="0">
                          <a:effectLst/>
                        </a:rPr>
                        <a:t> </a:t>
                      </a:r>
                      <a:endParaRPr lang="es-AR" sz="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31995090"/>
                  </a:ext>
                </a:extLst>
              </a:tr>
              <a:tr h="4066136">
                <a:tc>
                  <a:txBody>
                    <a:bodyPr/>
                    <a:lstStyle/>
                    <a:p>
                      <a:pPr>
                        <a:lnSpc>
                          <a:spcPct val="107000"/>
                        </a:lnSpc>
                        <a:spcAft>
                          <a:spcPts val="800"/>
                        </a:spcAft>
                      </a:pPr>
                      <a:r>
                        <a:rPr lang="es-AR" sz="600">
                          <a:effectLst/>
                        </a:rPr>
                        <a:t> </a:t>
                      </a:r>
                      <a:endParaRPr lang="es-AR" sz="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just">
                        <a:lnSpc>
                          <a:spcPct val="107000"/>
                        </a:lnSpc>
                        <a:spcAft>
                          <a:spcPts val="0"/>
                        </a:spcAft>
                      </a:pPr>
                      <a:r>
                        <a:rPr lang="en-US" sz="1400" dirty="0">
                          <a:effectLst/>
                        </a:rPr>
                        <a:t>From the past</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Colonization and land access</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Settling of cities and towns driven by roads, railways and industries based on primary products. </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Genetic breeding and mechanization. </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Combination of two technological innovations (no-till based on herbicides and GMO soybean)</a:t>
                      </a:r>
                      <a:endParaRPr lang="es-AR" sz="1400" dirty="0">
                        <a:effectLst/>
                      </a:endParaRPr>
                    </a:p>
                    <a:p>
                      <a:pPr>
                        <a:lnSpc>
                          <a:spcPct val="107000"/>
                        </a:lnSpc>
                        <a:spcAft>
                          <a:spcPts val="0"/>
                        </a:spcAft>
                      </a:pPr>
                      <a:r>
                        <a:rPr lang="en-US" sz="1400" dirty="0">
                          <a:effectLst/>
                        </a:rPr>
                        <a:t>From the Present </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New cycle of agriculture expansion on native forest and grassland , and loss of ecosystem services</a:t>
                      </a:r>
                      <a:endParaRPr lang="es-AR" sz="1400" dirty="0">
                        <a:effectLst/>
                      </a:endParaRPr>
                    </a:p>
                    <a:p>
                      <a:pPr>
                        <a:lnSpc>
                          <a:spcPct val="107000"/>
                        </a:lnSpc>
                        <a:spcAft>
                          <a:spcPts val="0"/>
                        </a:spcAft>
                      </a:pPr>
                      <a:r>
                        <a:rPr lang="en-US" sz="1400" dirty="0">
                          <a:effectLst/>
                        </a:rPr>
                        <a:t>From the Future</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Relevant SDG (2, 6, 8, 11, 15, 17)</a:t>
                      </a:r>
                      <a:endParaRPr lang="es-AR" sz="1400" dirty="0">
                        <a:effectLst/>
                      </a:endParaRPr>
                    </a:p>
                    <a:p>
                      <a:pPr marL="342900" lvl="0" indent="-342900">
                        <a:lnSpc>
                          <a:spcPct val="107000"/>
                        </a:lnSpc>
                        <a:spcAft>
                          <a:spcPts val="0"/>
                        </a:spcAft>
                        <a:buFont typeface="Calibri" panose="020F0502020204030204" pitchFamily="34" charset="0"/>
                        <a:buChar char="-"/>
                      </a:pPr>
                      <a:r>
                        <a:rPr lang="en-US" sz="1400" dirty="0">
                          <a:effectLst/>
                        </a:rPr>
                        <a:t>Sustainability dimensions (productive, environmental and social) </a:t>
                      </a:r>
                      <a:endParaRPr lang="es-AR" sz="1400" dirty="0">
                        <a:effectLst/>
                      </a:endParaRPr>
                    </a:p>
                    <a:p>
                      <a:pPr>
                        <a:lnSpc>
                          <a:spcPct val="107000"/>
                        </a:lnSpc>
                        <a:spcAft>
                          <a:spcPts val="0"/>
                        </a:spcAft>
                      </a:pPr>
                      <a:r>
                        <a:rPr lang="en-US" sz="1400" dirty="0">
                          <a:effectLst/>
                        </a:rPr>
                        <a:t> </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40276" marR="40276" marT="0" marB="0"/>
                </a:tc>
                <a:tc>
                  <a:txBody>
                    <a:bodyPr/>
                    <a:lstStyle/>
                    <a:p>
                      <a:pPr algn="ctr">
                        <a:lnSpc>
                          <a:spcPct val="107000"/>
                        </a:lnSpc>
                        <a:spcAft>
                          <a:spcPts val="300"/>
                        </a:spcAft>
                      </a:pPr>
                      <a:r>
                        <a:rPr lang="en-US" sz="1400" dirty="0" smtClean="0">
                          <a:effectLst/>
                        </a:rPr>
                        <a:t>Biology</a:t>
                      </a:r>
                    </a:p>
                    <a:p>
                      <a:pPr algn="ctr">
                        <a:lnSpc>
                          <a:spcPct val="107000"/>
                        </a:lnSpc>
                        <a:spcAft>
                          <a:spcPts val="300"/>
                        </a:spcAft>
                      </a:pPr>
                      <a:r>
                        <a:rPr lang="en-US" sz="1400" dirty="0" smtClean="0">
                          <a:effectLst/>
                        </a:rPr>
                        <a:t> </a:t>
                      </a:r>
                      <a:r>
                        <a:rPr lang="en-US" sz="1400" dirty="0">
                          <a:effectLst/>
                        </a:rPr>
                        <a:t>Agronomy </a:t>
                      </a:r>
                      <a:endParaRPr lang="en-US" sz="1400" dirty="0" smtClean="0">
                        <a:effectLst/>
                      </a:endParaRPr>
                    </a:p>
                    <a:p>
                      <a:pPr algn="ctr">
                        <a:lnSpc>
                          <a:spcPct val="107000"/>
                        </a:lnSpc>
                        <a:spcAft>
                          <a:spcPts val="300"/>
                        </a:spcAft>
                      </a:pPr>
                      <a:r>
                        <a:rPr lang="en-US" sz="1400" dirty="0" smtClean="0">
                          <a:effectLst/>
                        </a:rPr>
                        <a:t>Sociology </a:t>
                      </a:r>
                    </a:p>
                    <a:p>
                      <a:pPr algn="ctr">
                        <a:lnSpc>
                          <a:spcPct val="107000"/>
                        </a:lnSpc>
                        <a:spcAft>
                          <a:spcPts val="300"/>
                        </a:spcAft>
                      </a:pPr>
                      <a:r>
                        <a:rPr lang="en-US" sz="1400" dirty="0" smtClean="0">
                          <a:effectLst/>
                        </a:rPr>
                        <a:t>Extension </a:t>
                      </a:r>
                    </a:p>
                    <a:p>
                      <a:pPr algn="ctr">
                        <a:lnSpc>
                          <a:spcPct val="107000"/>
                        </a:lnSpc>
                        <a:spcAft>
                          <a:spcPts val="300"/>
                        </a:spcAft>
                      </a:pPr>
                      <a:r>
                        <a:rPr lang="en-US" sz="1400" dirty="0" smtClean="0">
                          <a:effectLst/>
                        </a:rPr>
                        <a:t>Epistemology </a:t>
                      </a:r>
                    </a:p>
                    <a:p>
                      <a:pPr algn="ctr">
                        <a:lnSpc>
                          <a:spcPct val="107000"/>
                        </a:lnSpc>
                        <a:spcAft>
                          <a:spcPts val="300"/>
                        </a:spcAft>
                      </a:pPr>
                      <a:r>
                        <a:rPr lang="en-US" sz="1400" dirty="0" smtClean="0">
                          <a:effectLst/>
                        </a:rPr>
                        <a:t>Economy</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40276" marR="40276" marT="0" marB="0"/>
                </a:tc>
                <a:tc gridSpan="2">
                  <a:txBody>
                    <a:bodyPr/>
                    <a:lstStyle/>
                    <a:p>
                      <a:pPr marL="449580">
                        <a:lnSpc>
                          <a:spcPct val="107000"/>
                        </a:lnSpc>
                        <a:spcAft>
                          <a:spcPts val="300"/>
                        </a:spcAft>
                      </a:pPr>
                      <a:r>
                        <a:rPr lang="en-US" sz="1400" dirty="0">
                          <a:effectLst/>
                        </a:rPr>
                        <a:t>Provincial government</a:t>
                      </a:r>
                      <a:endParaRPr lang="es-AR" sz="1400" dirty="0">
                        <a:effectLst/>
                      </a:endParaRPr>
                    </a:p>
                    <a:p>
                      <a:pPr marL="449580">
                        <a:lnSpc>
                          <a:spcPct val="107000"/>
                        </a:lnSpc>
                        <a:spcAft>
                          <a:spcPts val="300"/>
                        </a:spcAft>
                      </a:pPr>
                      <a:r>
                        <a:rPr lang="en-US" sz="1400" dirty="0" err="1">
                          <a:effectLst/>
                        </a:rPr>
                        <a:t>Agri</a:t>
                      </a:r>
                      <a:r>
                        <a:rPr lang="en-US" sz="1400" dirty="0">
                          <a:effectLst/>
                        </a:rPr>
                        <a:t>-food organization </a:t>
                      </a:r>
                      <a:endParaRPr lang="es-AR" sz="1400" dirty="0">
                        <a:effectLst/>
                      </a:endParaRPr>
                    </a:p>
                    <a:p>
                      <a:pPr marL="449580">
                        <a:lnSpc>
                          <a:spcPct val="107000"/>
                        </a:lnSpc>
                        <a:spcAft>
                          <a:spcPts val="300"/>
                        </a:spcAft>
                      </a:pPr>
                      <a:r>
                        <a:rPr lang="en-US" sz="1400" dirty="0">
                          <a:effectLst/>
                        </a:rPr>
                        <a:t>Farmers organizations </a:t>
                      </a:r>
                      <a:endParaRPr lang="es-AR" sz="1400" dirty="0">
                        <a:effectLst/>
                      </a:endParaRPr>
                    </a:p>
                    <a:p>
                      <a:pPr marL="449580">
                        <a:lnSpc>
                          <a:spcPct val="107000"/>
                        </a:lnSpc>
                        <a:spcAft>
                          <a:spcPts val="300"/>
                        </a:spcAft>
                      </a:pPr>
                      <a:r>
                        <a:rPr lang="en-US" sz="1400" dirty="0">
                          <a:effectLst/>
                        </a:rPr>
                        <a:t>NGO </a:t>
                      </a:r>
                      <a:endParaRPr lang="es-AR" sz="1400" dirty="0">
                        <a:effectLst/>
                      </a:endParaRPr>
                    </a:p>
                    <a:p>
                      <a:pPr marL="449580">
                        <a:lnSpc>
                          <a:spcPct val="107000"/>
                        </a:lnSpc>
                        <a:spcAft>
                          <a:spcPts val="300"/>
                        </a:spcAft>
                      </a:pPr>
                      <a:r>
                        <a:rPr lang="en-US" sz="1400" dirty="0">
                          <a:effectLst/>
                        </a:rPr>
                        <a:t>Academic sector</a:t>
                      </a:r>
                      <a:endParaRPr lang="es-AR" sz="1400" dirty="0">
                        <a:effectLst/>
                        <a:latin typeface="Calibri" panose="020F0502020204030204" pitchFamily="34" charset="0"/>
                        <a:ea typeface="Calibri" panose="020F0502020204030204" pitchFamily="34" charset="0"/>
                        <a:cs typeface="Calibri" panose="020F0502020204030204" pitchFamily="34" charset="0"/>
                      </a:endParaRPr>
                    </a:p>
                  </a:txBody>
                  <a:tcPr marL="40276" marR="40276" marT="0" marB="0"/>
                </a:tc>
                <a:tc hMerge="1">
                  <a:txBody>
                    <a:bodyPr/>
                    <a:lstStyle/>
                    <a:p>
                      <a:endParaRPr lang="es-AR"/>
                    </a:p>
                  </a:txBody>
                  <a:tcPr/>
                </a:tc>
                <a:extLst>
                  <a:ext uri="{0D108BD9-81ED-4DB2-BD59-A6C34878D82A}">
                    <a16:rowId xmlns:a16="http://schemas.microsoft.com/office/drawing/2014/main" val="948798849"/>
                  </a:ext>
                </a:extLst>
              </a:tr>
            </a:tbl>
          </a:graphicData>
        </a:graphic>
      </p:graphicFrame>
      <p:sp>
        <p:nvSpPr>
          <p:cNvPr id="8" name="Rectángulo 7"/>
          <p:cNvSpPr/>
          <p:nvPr/>
        </p:nvSpPr>
        <p:spPr>
          <a:xfrm>
            <a:off x="417415" y="6285245"/>
            <a:ext cx="2652649" cy="276999"/>
          </a:xfrm>
          <a:prstGeom prst="rect">
            <a:avLst/>
          </a:prstGeom>
        </p:spPr>
        <p:txBody>
          <a:bodyPr wrap="none">
            <a:spAutoFit/>
          </a:bodyPr>
          <a:lstStyle/>
          <a:p>
            <a:pPr lvl="0" algn="just" defTabSz="914400" eaLnBrk="0" fontAlgn="base" hangingPunct="0">
              <a:spcBef>
                <a:spcPct val="0"/>
              </a:spcBef>
              <a:spcAft>
                <a:spcPct val="0"/>
              </a:spcAft>
            </a:pPr>
            <a:r>
              <a:rPr lang="en-US" altLang="es-AR" sz="1200" dirty="0">
                <a:solidFill>
                  <a:srgbClr val="000000"/>
                </a:solidFill>
                <a:latin typeface="Arial" panose="020B0604020202020204" pitchFamily="34" charset="0"/>
                <a:ea typeface="Arial" panose="020B0604020202020204" pitchFamily="34" charset="0"/>
                <a:cs typeface="Arial" panose="020B0604020202020204" pitchFamily="34" charset="0"/>
              </a:rPr>
              <a:t>*From INTA, FCA (UNER) and INES</a:t>
            </a:r>
            <a:endParaRPr lang="en-US" altLang="es-AR" sz="1200" dirty="0">
              <a:latin typeface="Arial" panose="020B0604020202020204" pitchFamily="34" charset="0"/>
            </a:endParaRPr>
          </a:p>
        </p:txBody>
      </p:sp>
    </p:spTree>
    <p:extLst>
      <p:ext uri="{BB962C8B-B14F-4D97-AF65-F5344CB8AC3E}">
        <p14:creationId xmlns:p14="http://schemas.microsoft.com/office/powerpoint/2010/main" val="23467483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6077" y="10623"/>
            <a:ext cx="8391355" cy="549979"/>
          </a:xfrm>
        </p:spPr>
        <p:txBody>
          <a:bodyPr>
            <a:noAutofit/>
          </a:bodyPr>
          <a:lstStyle/>
          <a:p>
            <a:r>
              <a:rPr lang="en-US" sz="3200" dirty="0" smtClean="0">
                <a:latin typeface="+mn-lt"/>
                <a:ea typeface="+mn-ea"/>
                <a:cs typeface="+mn-cs"/>
              </a:rPr>
              <a:t>Participatory Instances</a:t>
            </a:r>
            <a:endParaRPr lang="en-US" sz="3200" dirty="0">
              <a:latin typeface="+mn-lt"/>
              <a:ea typeface="+mn-ea"/>
              <a:cs typeface="+mn-cs"/>
            </a:endParaRPr>
          </a:p>
        </p:txBody>
      </p:sp>
      <p:sp>
        <p:nvSpPr>
          <p:cNvPr id="4" name="AutoShape 2" descr="Resultado de imagen para antropoceno"/>
          <p:cNvSpPr>
            <a:spLocks noChangeAspect="1" noChangeArrowheads="1"/>
          </p:cNvSpPr>
          <p:nvPr/>
        </p:nvSpPr>
        <p:spPr bwMode="auto">
          <a:xfrm>
            <a:off x="6293632" y="2516851"/>
            <a:ext cx="308235" cy="3082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Resultado de imagen para antropoce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Line 4"/>
          <p:cNvSpPr>
            <a:spLocks noChangeShapeType="1"/>
          </p:cNvSpPr>
          <p:nvPr/>
        </p:nvSpPr>
        <p:spPr bwMode="auto">
          <a:xfrm flipV="1">
            <a:off x="0" y="562389"/>
            <a:ext cx="9144000" cy="19050"/>
          </a:xfrm>
          <a:prstGeom prst="line">
            <a:avLst/>
          </a:prstGeom>
          <a:noFill/>
          <a:ln w="3810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AR">
              <a:effectLst>
                <a:outerShdw blurRad="38100" dist="38100" dir="2700000" algn="tl">
                  <a:srgbClr val="000000">
                    <a:alpha val="43137"/>
                  </a:srgbClr>
                </a:outerShdw>
              </a:effectLst>
            </a:endParaRPr>
          </a:p>
        </p:txBody>
      </p:sp>
      <p:cxnSp>
        <p:nvCxnSpPr>
          <p:cNvPr id="9" name="Conector recto 8"/>
          <p:cNvCxnSpPr/>
          <p:nvPr/>
        </p:nvCxnSpPr>
        <p:spPr>
          <a:xfrm flipH="1">
            <a:off x="404037" y="978195"/>
            <a:ext cx="21265" cy="5709684"/>
          </a:xfrm>
          <a:prstGeom prst="line">
            <a:avLst/>
          </a:prstGeom>
          <a:ln w="1778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
          <p:cNvSpPr>
            <a:spLocks noGrp="1" noChangeArrowheads="1"/>
          </p:cNvSpPr>
          <p:nvPr>
            <p:ph type="body" sz="half" idx="1"/>
          </p:nvPr>
        </p:nvSpPr>
        <p:spPr bwMode="auto">
          <a:xfrm>
            <a:off x="101827" y="408161"/>
            <a:ext cx="74685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s-A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AR"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W3 (November 21, 2018)</a:t>
            </a:r>
            <a:endParaRPr kumimoji="0" lang="es-AR" altLang="es-AR"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27472980"/>
              </p:ext>
            </p:extLst>
          </p:nvPr>
        </p:nvGraphicFramePr>
        <p:xfrm>
          <a:off x="835852" y="1010094"/>
          <a:ext cx="7819049" cy="5289980"/>
        </p:xfrm>
        <a:graphic>
          <a:graphicData uri="http://schemas.openxmlformats.org/drawingml/2006/table">
            <a:tbl>
              <a:tblPr firstRow="1" firstCol="1" bandRow="1">
                <a:tableStyleId>{5C22544A-7EE6-4342-B048-85BDC9FD1C3A}</a:tableStyleId>
              </a:tblPr>
              <a:tblGrid>
                <a:gridCol w="1366691">
                  <a:extLst>
                    <a:ext uri="{9D8B030D-6E8A-4147-A177-3AD203B41FA5}">
                      <a16:colId xmlns:a16="http://schemas.microsoft.com/office/drawing/2014/main" val="3729783876"/>
                    </a:ext>
                  </a:extLst>
                </a:gridCol>
                <a:gridCol w="2483698">
                  <a:extLst>
                    <a:ext uri="{9D8B030D-6E8A-4147-A177-3AD203B41FA5}">
                      <a16:colId xmlns:a16="http://schemas.microsoft.com/office/drawing/2014/main" val="4192800909"/>
                    </a:ext>
                  </a:extLst>
                </a:gridCol>
                <a:gridCol w="3968660">
                  <a:extLst>
                    <a:ext uri="{9D8B030D-6E8A-4147-A177-3AD203B41FA5}">
                      <a16:colId xmlns:a16="http://schemas.microsoft.com/office/drawing/2014/main" val="1237663891"/>
                    </a:ext>
                  </a:extLst>
                </a:gridCol>
              </a:tblGrid>
              <a:tr h="658036">
                <a:tc>
                  <a:txBody>
                    <a:bodyPr/>
                    <a:lstStyle/>
                    <a:p>
                      <a:pPr algn="ctr">
                        <a:lnSpc>
                          <a:spcPct val="107000"/>
                        </a:lnSpc>
                        <a:spcBef>
                          <a:spcPts val="300"/>
                        </a:spcBef>
                        <a:spcAft>
                          <a:spcPts val="300"/>
                        </a:spcAft>
                      </a:pPr>
                      <a:r>
                        <a:rPr lang="en-US" sz="1600" dirty="0">
                          <a:effectLst/>
                        </a:rPr>
                        <a:t>Expertise of attendants</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64969" marR="64969" marT="0" marB="0"/>
                </a:tc>
                <a:tc>
                  <a:txBody>
                    <a:bodyPr/>
                    <a:lstStyle/>
                    <a:p>
                      <a:pPr algn="ctr">
                        <a:lnSpc>
                          <a:spcPct val="107000"/>
                        </a:lnSpc>
                        <a:spcBef>
                          <a:spcPts val="300"/>
                        </a:spcBef>
                        <a:spcAft>
                          <a:spcPts val="300"/>
                        </a:spcAft>
                      </a:pPr>
                      <a:r>
                        <a:rPr lang="en-US" sz="1600" dirty="0">
                          <a:effectLst/>
                        </a:rPr>
                        <a:t>Attendant´s </a:t>
                      </a:r>
                      <a:endParaRPr lang="es-AR" sz="1600" dirty="0">
                        <a:effectLst/>
                      </a:endParaRPr>
                    </a:p>
                    <a:p>
                      <a:pPr algn="ctr">
                        <a:lnSpc>
                          <a:spcPct val="107000"/>
                        </a:lnSpc>
                        <a:spcBef>
                          <a:spcPts val="300"/>
                        </a:spcBef>
                        <a:spcAft>
                          <a:spcPts val="300"/>
                        </a:spcAft>
                      </a:pPr>
                      <a:r>
                        <a:rPr lang="en-US" sz="1600" dirty="0">
                          <a:effectLst/>
                        </a:rPr>
                        <a:t>Institutions</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64969" marR="64969" marT="0" marB="0"/>
                </a:tc>
                <a:tc>
                  <a:txBody>
                    <a:bodyPr/>
                    <a:lstStyle/>
                    <a:p>
                      <a:pPr algn="ctr">
                        <a:lnSpc>
                          <a:spcPct val="107000"/>
                        </a:lnSpc>
                        <a:spcBef>
                          <a:spcPts val="300"/>
                        </a:spcBef>
                        <a:spcAft>
                          <a:spcPts val="300"/>
                        </a:spcAft>
                      </a:pPr>
                      <a:r>
                        <a:rPr lang="en-US" sz="1600" dirty="0">
                          <a:effectLst/>
                        </a:rPr>
                        <a:t>Essential attributes for a sustainable future (*)</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64969" marR="64969" marT="0" marB="0"/>
                </a:tc>
                <a:extLst>
                  <a:ext uri="{0D108BD9-81ED-4DB2-BD59-A6C34878D82A}">
                    <a16:rowId xmlns:a16="http://schemas.microsoft.com/office/drawing/2014/main" val="1101978607"/>
                  </a:ext>
                </a:extLst>
              </a:tr>
              <a:tr h="4128674">
                <a:tc>
                  <a:txBody>
                    <a:bodyPr/>
                    <a:lstStyle/>
                    <a:p>
                      <a:pPr>
                        <a:lnSpc>
                          <a:spcPct val="107000"/>
                        </a:lnSpc>
                        <a:spcAft>
                          <a:spcPts val="300"/>
                        </a:spcAft>
                      </a:pPr>
                      <a:r>
                        <a:rPr lang="en-US" sz="1600" dirty="0">
                          <a:effectLst/>
                        </a:rPr>
                        <a:t>Agronomy</a:t>
                      </a:r>
                      <a:endParaRPr lang="es-AR" sz="1600" dirty="0">
                        <a:effectLst/>
                      </a:endParaRPr>
                    </a:p>
                    <a:p>
                      <a:pPr>
                        <a:lnSpc>
                          <a:spcPct val="107000"/>
                        </a:lnSpc>
                        <a:spcAft>
                          <a:spcPts val="300"/>
                        </a:spcAft>
                      </a:pPr>
                      <a:r>
                        <a:rPr lang="en-US" sz="1600" dirty="0">
                          <a:effectLst/>
                        </a:rPr>
                        <a:t>Economics</a:t>
                      </a:r>
                      <a:endParaRPr lang="es-AR" sz="1600" dirty="0">
                        <a:effectLst/>
                      </a:endParaRPr>
                    </a:p>
                    <a:p>
                      <a:pPr>
                        <a:lnSpc>
                          <a:spcPct val="107000"/>
                        </a:lnSpc>
                        <a:spcAft>
                          <a:spcPts val="300"/>
                        </a:spcAft>
                      </a:pPr>
                      <a:r>
                        <a:rPr lang="en-US" sz="1600" dirty="0">
                          <a:effectLst/>
                        </a:rPr>
                        <a:t>Biology</a:t>
                      </a:r>
                      <a:endParaRPr lang="es-AR" sz="1600" dirty="0">
                        <a:effectLst/>
                      </a:endParaRPr>
                    </a:p>
                    <a:p>
                      <a:pPr>
                        <a:lnSpc>
                          <a:spcPct val="107000"/>
                        </a:lnSpc>
                        <a:spcAft>
                          <a:spcPts val="300"/>
                        </a:spcAft>
                      </a:pPr>
                      <a:r>
                        <a:rPr lang="en-US" sz="1600" dirty="0">
                          <a:effectLst/>
                        </a:rPr>
                        <a:t>Sociology</a:t>
                      </a:r>
                      <a:endParaRPr lang="es-AR" sz="1600" dirty="0">
                        <a:effectLst/>
                      </a:endParaRPr>
                    </a:p>
                    <a:p>
                      <a:pPr>
                        <a:lnSpc>
                          <a:spcPct val="107000"/>
                        </a:lnSpc>
                        <a:spcAft>
                          <a:spcPts val="300"/>
                        </a:spcAft>
                      </a:pPr>
                      <a:r>
                        <a:rPr lang="en-US" sz="1600" dirty="0">
                          <a:effectLst/>
                        </a:rPr>
                        <a:t>Epistemology</a:t>
                      </a:r>
                      <a:endParaRPr lang="es-AR" sz="1600" dirty="0">
                        <a:effectLst/>
                      </a:endParaRPr>
                    </a:p>
                    <a:p>
                      <a:pPr marL="457200">
                        <a:lnSpc>
                          <a:spcPct val="107000"/>
                        </a:lnSpc>
                        <a:spcAft>
                          <a:spcPts val="300"/>
                        </a:spcAft>
                      </a:pPr>
                      <a:r>
                        <a:rPr lang="en-US" sz="1600" dirty="0">
                          <a:effectLst/>
                        </a:rPr>
                        <a:t> </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64969" marR="64969" marT="0" marB="0"/>
                </a:tc>
                <a:tc>
                  <a:txBody>
                    <a:bodyPr/>
                    <a:lstStyle/>
                    <a:p>
                      <a:pPr marL="228600">
                        <a:lnSpc>
                          <a:spcPct val="107000"/>
                        </a:lnSpc>
                        <a:spcAft>
                          <a:spcPts val="300"/>
                        </a:spcAft>
                      </a:pPr>
                      <a:r>
                        <a:rPr lang="en-US" sz="1600">
                          <a:effectLst/>
                        </a:rPr>
                        <a:t>National Institute of Social Studies (INES)</a:t>
                      </a:r>
                      <a:endParaRPr lang="es-AR" sz="1600">
                        <a:effectLst/>
                      </a:endParaRPr>
                    </a:p>
                    <a:p>
                      <a:pPr marL="228600">
                        <a:lnSpc>
                          <a:spcPct val="107000"/>
                        </a:lnSpc>
                        <a:spcAft>
                          <a:spcPts val="300"/>
                        </a:spcAft>
                      </a:pPr>
                      <a:r>
                        <a:rPr lang="en-US" sz="1600">
                          <a:effectLst/>
                        </a:rPr>
                        <a:t>National Institute of Agricultural Technology (INTA)</a:t>
                      </a:r>
                      <a:endParaRPr lang="es-AR" sz="1600">
                        <a:effectLst/>
                      </a:endParaRPr>
                    </a:p>
                    <a:p>
                      <a:pPr marL="228600">
                        <a:lnSpc>
                          <a:spcPct val="107000"/>
                        </a:lnSpc>
                        <a:spcAft>
                          <a:spcPts val="300"/>
                        </a:spcAft>
                      </a:pPr>
                      <a:r>
                        <a:rPr lang="en-US" sz="1600">
                          <a:effectLst/>
                        </a:rPr>
                        <a:t>National University of Entre Ríos (UNER)</a:t>
                      </a:r>
                      <a:endParaRPr lang="es-AR" sz="1600">
                        <a:effectLst/>
                      </a:endParaRPr>
                    </a:p>
                    <a:p>
                      <a:pPr marL="228600">
                        <a:lnSpc>
                          <a:spcPct val="107000"/>
                        </a:lnSpc>
                        <a:spcAft>
                          <a:spcPts val="300"/>
                        </a:spcAft>
                      </a:pPr>
                      <a:r>
                        <a:rPr lang="en-US" sz="1600">
                          <a:effectLst/>
                        </a:rPr>
                        <a:t>- School of Economic         </a:t>
                      </a:r>
                      <a:endParaRPr lang="es-AR" sz="1600">
                        <a:effectLst/>
                      </a:endParaRPr>
                    </a:p>
                    <a:p>
                      <a:pPr marL="228600">
                        <a:lnSpc>
                          <a:spcPct val="107000"/>
                        </a:lnSpc>
                        <a:spcAft>
                          <a:spcPts val="300"/>
                        </a:spcAft>
                      </a:pPr>
                      <a:r>
                        <a:rPr lang="en-US" sz="1600">
                          <a:effectLst/>
                        </a:rPr>
                        <a:t>   Sciences</a:t>
                      </a:r>
                      <a:endParaRPr lang="es-AR" sz="1600">
                        <a:effectLst/>
                      </a:endParaRPr>
                    </a:p>
                    <a:p>
                      <a:pPr marL="228600">
                        <a:lnSpc>
                          <a:spcPct val="107000"/>
                        </a:lnSpc>
                        <a:spcAft>
                          <a:spcPts val="300"/>
                        </a:spcAft>
                      </a:pPr>
                      <a:r>
                        <a:rPr lang="en-US" sz="1600">
                          <a:effectLst/>
                        </a:rPr>
                        <a:t>- School of Social Work  </a:t>
                      </a:r>
                      <a:endParaRPr lang="es-AR" sz="1600">
                        <a:effectLst/>
                      </a:endParaRPr>
                    </a:p>
                    <a:p>
                      <a:pPr marL="228600">
                        <a:lnSpc>
                          <a:spcPct val="107000"/>
                        </a:lnSpc>
                        <a:spcAft>
                          <a:spcPts val="300"/>
                        </a:spcAft>
                      </a:pPr>
                      <a:r>
                        <a:rPr lang="en-US" sz="1600">
                          <a:effectLst/>
                        </a:rPr>
                        <a:t>   and Science</a:t>
                      </a:r>
                      <a:endParaRPr lang="es-AR" sz="1600">
                        <a:effectLst/>
                      </a:endParaRPr>
                    </a:p>
                    <a:p>
                      <a:pPr marL="228600">
                        <a:lnSpc>
                          <a:spcPct val="107000"/>
                        </a:lnSpc>
                        <a:spcAft>
                          <a:spcPts val="300"/>
                        </a:spcAft>
                      </a:pPr>
                      <a:r>
                        <a:rPr lang="en-US" sz="1600">
                          <a:effectLst/>
                        </a:rPr>
                        <a:t>- School of Agricultural </a:t>
                      </a:r>
                      <a:endParaRPr lang="es-AR" sz="1600">
                        <a:effectLst/>
                      </a:endParaRPr>
                    </a:p>
                    <a:p>
                      <a:pPr marL="228600">
                        <a:lnSpc>
                          <a:spcPct val="107000"/>
                        </a:lnSpc>
                        <a:spcAft>
                          <a:spcPts val="300"/>
                        </a:spcAft>
                      </a:pPr>
                      <a:r>
                        <a:rPr lang="en-US" sz="1600">
                          <a:effectLst/>
                        </a:rPr>
                        <a:t>   Sciences</a:t>
                      </a:r>
                      <a:endParaRPr lang="es-AR" sz="1600">
                        <a:effectLst/>
                        <a:latin typeface="Calibri" panose="020F0502020204030204" pitchFamily="34" charset="0"/>
                        <a:ea typeface="Calibri" panose="020F0502020204030204" pitchFamily="34" charset="0"/>
                        <a:cs typeface="Calibri" panose="020F0502020204030204" pitchFamily="34" charset="0"/>
                      </a:endParaRPr>
                    </a:p>
                  </a:txBody>
                  <a:tcPr marL="64969" marR="64969" marT="0" marB="0"/>
                </a:tc>
                <a:tc>
                  <a:txBody>
                    <a:bodyPr/>
                    <a:lstStyle/>
                    <a:p>
                      <a:pPr marL="342900" lvl="0" indent="-342900">
                        <a:lnSpc>
                          <a:spcPct val="107000"/>
                        </a:lnSpc>
                        <a:spcAft>
                          <a:spcPts val="300"/>
                        </a:spcAft>
                        <a:buFont typeface="+mj-lt"/>
                        <a:buAutoNum type="arabicPeriod"/>
                      </a:pPr>
                      <a:r>
                        <a:rPr lang="en-US" sz="1600" dirty="0">
                          <a:effectLst/>
                        </a:rPr>
                        <a:t>Employment: full and decent </a:t>
                      </a:r>
                      <a:endParaRPr lang="en-US" sz="1600" dirty="0" smtClean="0">
                        <a:effectLst/>
                      </a:endParaRPr>
                    </a:p>
                    <a:p>
                      <a:pPr marL="342900" lvl="0" indent="-342900">
                        <a:lnSpc>
                          <a:spcPct val="107000"/>
                        </a:lnSpc>
                        <a:spcAft>
                          <a:spcPts val="300"/>
                        </a:spcAft>
                        <a:buFont typeface="+mj-lt"/>
                        <a:buAutoNum type="arabicPeriod"/>
                      </a:pPr>
                      <a:r>
                        <a:rPr lang="en-US" sz="1600" dirty="0" smtClean="0">
                          <a:effectLst/>
                        </a:rPr>
                        <a:t>Agriculture</a:t>
                      </a:r>
                      <a:r>
                        <a:rPr lang="en-US" sz="1600" dirty="0">
                          <a:effectLst/>
                        </a:rPr>
                        <a:t>: diversified </a:t>
                      </a:r>
                      <a:r>
                        <a:rPr lang="en-US" sz="1600" dirty="0" smtClean="0">
                          <a:effectLst/>
                        </a:rPr>
                        <a:t>production</a:t>
                      </a:r>
                    </a:p>
                    <a:p>
                      <a:pPr marL="342900" lvl="0" indent="-342900">
                        <a:lnSpc>
                          <a:spcPct val="107000"/>
                        </a:lnSpc>
                        <a:spcAft>
                          <a:spcPts val="300"/>
                        </a:spcAft>
                        <a:buFont typeface="+mj-lt"/>
                        <a:buAutoNum type="arabicPeriod"/>
                      </a:pPr>
                      <a:r>
                        <a:rPr lang="en-US" sz="1600" dirty="0" smtClean="0">
                          <a:effectLst/>
                        </a:rPr>
                        <a:t>Agroindustry</a:t>
                      </a:r>
                      <a:r>
                        <a:rPr lang="en-US" sz="1600" dirty="0">
                          <a:effectLst/>
                        </a:rPr>
                        <a:t>: locally located and based on  </a:t>
                      </a:r>
                      <a:r>
                        <a:rPr lang="en-US" sz="1600" dirty="0" smtClean="0">
                          <a:effectLst/>
                        </a:rPr>
                        <a:t>Bio-economy </a:t>
                      </a:r>
                    </a:p>
                    <a:p>
                      <a:pPr marL="342900" lvl="0" indent="-342900">
                        <a:lnSpc>
                          <a:spcPct val="107000"/>
                        </a:lnSpc>
                        <a:spcAft>
                          <a:spcPts val="300"/>
                        </a:spcAft>
                        <a:buFont typeface="+mj-lt"/>
                        <a:buAutoNum type="arabicPeriod"/>
                      </a:pPr>
                      <a:r>
                        <a:rPr lang="en-US" sz="1600" dirty="0" smtClean="0">
                          <a:effectLst/>
                        </a:rPr>
                        <a:t>Environment</a:t>
                      </a:r>
                      <a:r>
                        <a:rPr lang="en-US" sz="1600" dirty="0">
                          <a:effectLst/>
                        </a:rPr>
                        <a:t>: valuation and stakeholder </a:t>
                      </a:r>
                      <a:r>
                        <a:rPr lang="en-US" sz="1600" dirty="0" smtClean="0">
                          <a:effectLst/>
                        </a:rPr>
                        <a:t>commitment </a:t>
                      </a:r>
                    </a:p>
                    <a:p>
                      <a:pPr marL="342900" lvl="0" indent="-342900">
                        <a:lnSpc>
                          <a:spcPct val="107000"/>
                        </a:lnSpc>
                        <a:spcAft>
                          <a:spcPts val="300"/>
                        </a:spcAft>
                        <a:buFont typeface="+mj-lt"/>
                        <a:buAutoNum type="arabicPeriod"/>
                      </a:pPr>
                      <a:r>
                        <a:rPr lang="en-US" sz="1600" dirty="0" smtClean="0">
                          <a:effectLst/>
                        </a:rPr>
                        <a:t>Institutions</a:t>
                      </a:r>
                      <a:r>
                        <a:rPr lang="en-US" sz="1600" dirty="0">
                          <a:effectLst/>
                        </a:rPr>
                        <a:t>: </a:t>
                      </a:r>
                      <a:r>
                        <a:rPr lang="en-US" sz="1600" dirty="0" smtClean="0">
                          <a:effectLst/>
                        </a:rPr>
                        <a:t>strengthened</a:t>
                      </a:r>
                    </a:p>
                    <a:p>
                      <a:pPr marL="342900" lvl="0" indent="-342900">
                        <a:lnSpc>
                          <a:spcPct val="107000"/>
                        </a:lnSpc>
                        <a:spcAft>
                          <a:spcPts val="300"/>
                        </a:spcAft>
                        <a:buFont typeface="+mj-lt"/>
                        <a:buAutoNum type="arabicPeriod"/>
                      </a:pPr>
                      <a:r>
                        <a:rPr lang="en-US" sz="1600" dirty="0" smtClean="0">
                          <a:effectLst/>
                        </a:rPr>
                        <a:t>Market</a:t>
                      </a:r>
                      <a:r>
                        <a:rPr lang="en-US" sz="1600" dirty="0">
                          <a:effectLst/>
                        </a:rPr>
                        <a:t>: socially </a:t>
                      </a:r>
                      <a:r>
                        <a:rPr lang="en-US" sz="1600" dirty="0" smtClean="0">
                          <a:effectLst/>
                        </a:rPr>
                        <a:t>responsible</a:t>
                      </a:r>
                    </a:p>
                    <a:p>
                      <a:pPr marL="342900" lvl="0" indent="-342900">
                        <a:lnSpc>
                          <a:spcPct val="107000"/>
                        </a:lnSpc>
                        <a:spcAft>
                          <a:spcPts val="300"/>
                        </a:spcAft>
                        <a:buFont typeface="+mj-lt"/>
                        <a:buAutoNum type="arabicPeriod"/>
                      </a:pPr>
                      <a:r>
                        <a:rPr lang="en-US" sz="1600" dirty="0" smtClean="0">
                          <a:effectLst/>
                        </a:rPr>
                        <a:t>Territories</a:t>
                      </a:r>
                      <a:r>
                        <a:rPr lang="en-US" sz="1600" dirty="0">
                          <a:effectLst/>
                        </a:rPr>
                        <a:t>: planned and </a:t>
                      </a:r>
                      <a:r>
                        <a:rPr lang="en-US" sz="1600" dirty="0" smtClean="0">
                          <a:effectLst/>
                        </a:rPr>
                        <a:t>organized</a:t>
                      </a:r>
                    </a:p>
                    <a:p>
                      <a:pPr marL="342900" lvl="0" indent="-342900">
                        <a:lnSpc>
                          <a:spcPct val="107000"/>
                        </a:lnSpc>
                        <a:spcAft>
                          <a:spcPts val="300"/>
                        </a:spcAft>
                        <a:buFont typeface="+mj-lt"/>
                        <a:buAutoNum type="arabicPeriod"/>
                      </a:pPr>
                      <a:r>
                        <a:rPr lang="en-US" sz="1600" dirty="0" smtClean="0">
                          <a:effectLst/>
                        </a:rPr>
                        <a:t>Rural </a:t>
                      </a:r>
                      <a:r>
                        <a:rPr lang="en-US" sz="1600" dirty="0">
                          <a:effectLst/>
                        </a:rPr>
                        <a:t>population: linked to </a:t>
                      </a:r>
                      <a:r>
                        <a:rPr lang="en-US" sz="1600" dirty="0" smtClean="0">
                          <a:effectLst/>
                        </a:rPr>
                        <a:t>productive </a:t>
                      </a:r>
                      <a:r>
                        <a:rPr lang="en-US" sz="1600" dirty="0">
                          <a:effectLst/>
                        </a:rPr>
                        <a:t>systems </a:t>
                      </a:r>
                      <a:endParaRPr lang="en-US" sz="1600" dirty="0" smtClean="0">
                        <a:effectLst/>
                      </a:endParaRPr>
                    </a:p>
                    <a:p>
                      <a:pPr marL="342900" lvl="0" indent="-342900">
                        <a:lnSpc>
                          <a:spcPct val="107000"/>
                        </a:lnSpc>
                        <a:spcAft>
                          <a:spcPts val="300"/>
                        </a:spcAft>
                        <a:buFont typeface="+mj-lt"/>
                        <a:buAutoNum type="arabicPeriod"/>
                      </a:pPr>
                      <a:r>
                        <a:rPr lang="en-US" sz="1600" dirty="0" smtClean="0">
                          <a:effectLst/>
                        </a:rPr>
                        <a:t>Food</a:t>
                      </a:r>
                      <a:r>
                        <a:rPr lang="en-US" sz="1600" dirty="0">
                          <a:effectLst/>
                        </a:rPr>
                        <a:t>: accessible and </a:t>
                      </a:r>
                      <a:r>
                        <a:rPr lang="en-US" sz="1600" dirty="0" smtClean="0">
                          <a:effectLst/>
                        </a:rPr>
                        <a:t>healthy</a:t>
                      </a:r>
                    </a:p>
                    <a:p>
                      <a:pPr marL="342900" lvl="0" indent="-342900">
                        <a:lnSpc>
                          <a:spcPct val="107000"/>
                        </a:lnSpc>
                        <a:spcAft>
                          <a:spcPts val="300"/>
                        </a:spcAft>
                        <a:buFont typeface="+mj-lt"/>
                        <a:buAutoNum type="arabicPeriod"/>
                      </a:pPr>
                      <a:r>
                        <a:rPr lang="en-US" sz="1600" dirty="0" smtClean="0">
                          <a:effectLst/>
                        </a:rPr>
                        <a:t>Technologies</a:t>
                      </a:r>
                      <a:r>
                        <a:rPr lang="en-US" sz="1600" dirty="0">
                          <a:effectLst/>
                        </a:rPr>
                        <a:t>: socially </a:t>
                      </a:r>
                      <a:r>
                        <a:rPr lang="en-US" sz="1600" dirty="0" smtClean="0">
                          <a:effectLst/>
                        </a:rPr>
                        <a:t>evaluated</a:t>
                      </a:r>
                    </a:p>
                    <a:p>
                      <a:pPr marL="342900" lvl="0" indent="-342900">
                        <a:lnSpc>
                          <a:spcPct val="107000"/>
                        </a:lnSpc>
                        <a:spcAft>
                          <a:spcPts val="300"/>
                        </a:spcAft>
                        <a:buFont typeface="+mj-lt"/>
                        <a:buAutoNum type="arabicPeriod"/>
                      </a:pPr>
                      <a:r>
                        <a:rPr lang="en-US" sz="1600" dirty="0" smtClean="0">
                          <a:effectLst/>
                        </a:rPr>
                        <a:t>Food safety</a:t>
                      </a:r>
                    </a:p>
                    <a:p>
                      <a:pPr marL="342900" lvl="0" indent="-342900">
                        <a:lnSpc>
                          <a:spcPct val="107000"/>
                        </a:lnSpc>
                        <a:spcAft>
                          <a:spcPts val="300"/>
                        </a:spcAft>
                        <a:buFont typeface="+mj-lt"/>
                        <a:buAutoNum type="arabicPeriod"/>
                      </a:pPr>
                      <a:r>
                        <a:rPr lang="en-US" sz="1600" dirty="0" smtClean="0">
                          <a:effectLst/>
                        </a:rPr>
                        <a:t>Sustainable </a:t>
                      </a:r>
                      <a:r>
                        <a:rPr lang="en-US" sz="1600" dirty="0">
                          <a:effectLst/>
                        </a:rPr>
                        <a:t>communities </a:t>
                      </a:r>
                      <a:endParaRPr lang="en-US" sz="1600" dirty="0" smtClean="0">
                        <a:effectLst/>
                      </a:endParaRPr>
                    </a:p>
                    <a:p>
                      <a:pPr marL="342900" lvl="0" indent="-342900">
                        <a:lnSpc>
                          <a:spcPct val="107000"/>
                        </a:lnSpc>
                        <a:spcAft>
                          <a:spcPts val="300"/>
                        </a:spcAft>
                        <a:buFont typeface="+mj-lt"/>
                        <a:buAutoNum type="arabicPeriod"/>
                      </a:pPr>
                      <a:r>
                        <a:rPr lang="en-US" sz="1600" dirty="0" smtClean="0">
                          <a:effectLst/>
                        </a:rPr>
                        <a:t>Active </a:t>
                      </a:r>
                      <a:r>
                        <a:rPr lang="en-US" sz="1600" dirty="0">
                          <a:effectLst/>
                        </a:rPr>
                        <a:t>role of Government</a:t>
                      </a:r>
                      <a:endParaRPr lang="es-AR" sz="1600" dirty="0">
                        <a:effectLst/>
                        <a:latin typeface="Calibri" panose="020F0502020204030204" pitchFamily="34" charset="0"/>
                        <a:ea typeface="Calibri" panose="020F0502020204030204" pitchFamily="34" charset="0"/>
                        <a:cs typeface="Calibri" panose="020F0502020204030204" pitchFamily="34" charset="0"/>
                      </a:endParaRPr>
                    </a:p>
                  </a:txBody>
                  <a:tcPr marL="64969" marR="64969" marT="0" marB="0"/>
                </a:tc>
                <a:extLst>
                  <a:ext uri="{0D108BD9-81ED-4DB2-BD59-A6C34878D82A}">
                    <a16:rowId xmlns:a16="http://schemas.microsoft.com/office/drawing/2014/main" val="3754781132"/>
                  </a:ext>
                </a:extLst>
              </a:tr>
            </a:tbl>
          </a:graphicData>
        </a:graphic>
      </p:graphicFrame>
      <p:sp>
        <p:nvSpPr>
          <p:cNvPr id="11" name="Rectángulo 10"/>
          <p:cNvSpPr/>
          <p:nvPr/>
        </p:nvSpPr>
        <p:spPr>
          <a:xfrm>
            <a:off x="871871" y="6372279"/>
            <a:ext cx="4572000" cy="307777"/>
          </a:xfrm>
          <a:prstGeom prst="rect">
            <a:avLst/>
          </a:prstGeom>
        </p:spPr>
        <p:txBody>
          <a:bodyPr>
            <a:spAutoFit/>
          </a:bodyPr>
          <a:lstStyle/>
          <a:p>
            <a:pPr lvl="0" algn="just" defTabSz="914400" eaLnBrk="0" fontAlgn="base" hangingPunct="0">
              <a:spcBef>
                <a:spcPct val="0"/>
              </a:spcBef>
              <a:spcAft>
                <a:spcPct val="0"/>
              </a:spcAft>
            </a:pPr>
            <a:r>
              <a:rPr lang="en-US" altLang="es-AR" sz="1400" dirty="0">
                <a:solidFill>
                  <a:srgbClr val="000000"/>
                </a:solidFill>
                <a:latin typeface="Arial" panose="020B0604020202020204" pitchFamily="34" charset="0"/>
                <a:ea typeface="Arial" panose="020B0604020202020204" pitchFamily="34" charset="0"/>
                <a:cs typeface="Arial" panose="020B0604020202020204" pitchFamily="34" charset="0"/>
              </a:rPr>
              <a:t>*As an average from </a:t>
            </a:r>
            <a:r>
              <a:rPr lang="es-AR" altLang="es-AR" sz="1400" dirty="0">
                <a:latin typeface="Arial" panose="020B0604020202020204" pitchFamily="34" charset="0"/>
                <a:ea typeface="Calibri" panose="020F0502020204030204" pitchFamily="34" charset="0"/>
                <a:cs typeface="Calibri" panose="020F0502020204030204" pitchFamily="34" charset="0"/>
              </a:rPr>
              <a:t>individual </a:t>
            </a:r>
            <a:r>
              <a:rPr lang="es-AR" altLang="es-AR" sz="1400" dirty="0" err="1">
                <a:latin typeface="Arial" panose="020B0604020202020204" pitchFamily="34" charset="0"/>
                <a:ea typeface="Calibri" panose="020F0502020204030204" pitchFamily="34" charset="0"/>
                <a:cs typeface="Calibri" panose="020F0502020204030204" pitchFamily="34" charset="0"/>
              </a:rPr>
              <a:t>answers</a:t>
            </a:r>
            <a:r>
              <a:rPr lang="es-AR" altLang="es-AR" sz="1400" dirty="0">
                <a:latin typeface="Arial" panose="020B0604020202020204" pitchFamily="34" charset="0"/>
                <a:ea typeface="Calibri" panose="020F0502020204030204" pitchFamily="34" charset="0"/>
                <a:cs typeface="Calibri" panose="020F0502020204030204" pitchFamily="34" charset="0"/>
              </a:rPr>
              <a:t> of </a:t>
            </a:r>
            <a:r>
              <a:rPr lang="es-AR" altLang="es-AR" sz="1400" dirty="0" err="1">
                <a:latin typeface="Arial" panose="020B0604020202020204" pitchFamily="34" charset="0"/>
                <a:ea typeface="Calibri" panose="020F0502020204030204" pitchFamily="34" charset="0"/>
                <a:cs typeface="Calibri" panose="020F0502020204030204" pitchFamily="34" charset="0"/>
              </a:rPr>
              <a:t>attendants</a:t>
            </a:r>
            <a:r>
              <a:rPr lang="es-AR" altLang="es-AR" sz="1400" dirty="0">
                <a:latin typeface="Arial" panose="020B0604020202020204" pitchFamily="34" charset="0"/>
                <a:ea typeface="Calibri" panose="020F0502020204030204" pitchFamily="34" charset="0"/>
                <a:cs typeface="Calibri" panose="020F0502020204030204" pitchFamily="34" charset="0"/>
              </a:rPr>
              <a:t>.</a:t>
            </a:r>
            <a:endParaRPr lang="es-AR" altLang="es-AR" sz="1400" dirty="0">
              <a:latin typeface="Arial" panose="020B0604020202020204" pitchFamily="34" charset="0"/>
            </a:endParaRPr>
          </a:p>
        </p:txBody>
      </p:sp>
    </p:spTree>
    <p:extLst>
      <p:ext uri="{BB962C8B-B14F-4D97-AF65-F5344CB8AC3E}">
        <p14:creationId xmlns:p14="http://schemas.microsoft.com/office/powerpoint/2010/main" val="36031121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7873</TotalTime>
  <Words>2129</Words>
  <Application>Microsoft Office PowerPoint</Application>
  <PresentationFormat>Presentación en pantalla (4:3)</PresentationFormat>
  <Paragraphs>403</Paragraphs>
  <Slides>21</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Times New Roman</vt:lpstr>
      <vt:lpstr>Wingdings</vt:lpstr>
      <vt:lpstr>Retrospección</vt:lpstr>
      <vt:lpstr>A PATHWAY TO A SUSTAINABLE AGRICULTURE. CASE STUDY OF ENTRE RÍOS, ARGENTINA. O. Valentinuz*, M. Siede, C. Seiler, O. Caviglia, I. Truffer, C. Main, W. Mancuso, R. Brassesco </vt:lpstr>
      <vt:lpstr>INTRODUCTION </vt:lpstr>
      <vt:lpstr>Agriculture in Argentina </vt:lpstr>
      <vt:lpstr>Entre Ríos Province </vt:lpstr>
      <vt:lpstr>Prospective Studies </vt:lpstr>
      <vt:lpstr>Our Work</vt:lpstr>
      <vt:lpstr>Participatory Instances – 5 Workshops (Wn)</vt:lpstr>
      <vt:lpstr>Participatory Instances</vt:lpstr>
      <vt:lpstr>Participatory Instances</vt:lpstr>
      <vt:lpstr>Participatory Instances</vt:lpstr>
      <vt:lpstr>Influence vs. Dependence: “Listening to the Drivers”</vt:lpstr>
      <vt:lpstr>Participatory Instances – 5 Workshops (Wn)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 historia</dc:title>
  <dc:creator>Oscar Rodolfo Valentinuz</dc:creator>
  <cp:lastModifiedBy>Oscar Rodolfo Valentinuz</cp:lastModifiedBy>
  <cp:revision>170</cp:revision>
  <cp:lastPrinted>2000-10-28T20:43:55Z</cp:lastPrinted>
  <dcterms:created xsi:type="dcterms:W3CDTF">2019-03-19T11:16:41Z</dcterms:created>
  <dcterms:modified xsi:type="dcterms:W3CDTF">2021-05-27T00:34:42Z</dcterms:modified>
</cp:coreProperties>
</file>